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  <p:sldMasterId id="2147483712" r:id="rId5"/>
    <p:sldMasterId id="2147483724" r:id="rId6"/>
    <p:sldMasterId id="2147483733" r:id="rId7"/>
    <p:sldMasterId id="2147483746" r:id="rId8"/>
    <p:sldMasterId id="2147483759" r:id="rId9"/>
  </p:sldMasterIdLst>
  <p:notesMasterIdLst>
    <p:notesMasterId r:id="rId56"/>
  </p:notesMasterIdLst>
  <p:handoutMasterIdLst>
    <p:handoutMasterId r:id="rId57"/>
  </p:handoutMasterIdLst>
  <p:sldIdLst>
    <p:sldId id="273" r:id="rId10"/>
    <p:sldId id="295" r:id="rId11"/>
    <p:sldId id="284" r:id="rId12"/>
    <p:sldId id="281" r:id="rId13"/>
    <p:sldId id="298" r:id="rId14"/>
    <p:sldId id="301" r:id="rId15"/>
    <p:sldId id="302" r:id="rId16"/>
    <p:sldId id="300" r:id="rId17"/>
    <p:sldId id="285" r:id="rId18"/>
    <p:sldId id="291" r:id="rId19"/>
    <p:sldId id="304" r:id="rId20"/>
    <p:sldId id="303" r:id="rId21"/>
    <p:sldId id="286" r:id="rId22"/>
    <p:sldId id="283" r:id="rId23"/>
    <p:sldId id="288" r:id="rId24"/>
    <p:sldId id="289" r:id="rId25"/>
    <p:sldId id="305" r:id="rId26"/>
    <p:sldId id="290" r:id="rId27"/>
    <p:sldId id="292" r:id="rId28"/>
    <p:sldId id="294" r:id="rId29"/>
    <p:sldId id="296" r:id="rId30"/>
    <p:sldId id="297" r:id="rId31"/>
    <p:sldId id="299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</p:sldIdLst>
  <p:sldSz cx="9144000" cy="6858000" type="screen4x3"/>
  <p:notesSz cx="7099300" cy="10234613"/>
  <p:defaultTextStyle>
    <a:defPPr>
      <a:defRPr lang="en-US"/>
    </a:defPPr>
    <a:lvl1pPr marL="0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4" orient="horz" pos="3083" userDrawn="1">
          <p15:clr>
            <a:srgbClr val="A4A3A4"/>
          </p15:clr>
        </p15:guide>
        <p15:guide id="5" pos="232" userDrawn="1">
          <p15:clr>
            <a:srgbClr val="A4A3A4"/>
          </p15:clr>
        </p15:guide>
        <p15:guide id="8" orient="horz" pos="2074" userDrawn="1">
          <p15:clr>
            <a:srgbClr val="A4A3A4"/>
          </p15:clr>
        </p15:guide>
        <p15:guide id="11" pos="4151" userDrawn="1">
          <p15:clr>
            <a:srgbClr val="A4A3A4"/>
          </p15:clr>
        </p15:guide>
        <p15:guide id="12" pos="4082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  <p15:guide id="14" orient="horz" pos="4111" userDrawn="1">
          <p15:clr>
            <a:srgbClr val="A4A3A4"/>
          </p15:clr>
        </p15:guide>
        <p15:guide id="15" orient="horz" pos="2765" userDrawn="1">
          <p15:clr>
            <a:srgbClr val="A4A3A4"/>
          </p15:clr>
        </p15:guide>
        <p15:guide id="16" pos="2880" userDrawn="1">
          <p15:clr>
            <a:srgbClr val="A4A3A4"/>
          </p15:clr>
        </p15:guide>
        <p15:guide id="17" pos="309" userDrawn="1">
          <p15:clr>
            <a:srgbClr val="A4A3A4"/>
          </p15:clr>
        </p15:guide>
        <p15:guide id="18" pos="5535" userDrawn="1">
          <p15:clr>
            <a:srgbClr val="A4A3A4"/>
          </p15:clr>
        </p15:guide>
        <p15:guide id="19" pos="5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543D29"/>
    <a:srgbClr val="FFCC00"/>
    <a:srgbClr val="A50119"/>
    <a:srgbClr val="71BF44"/>
    <a:srgbClr val="B1021B"/>
    <a:srgbClr val="B9021C"/>
    <a:srgbClr val="C1021D"/>
    <a:srgbClr val="B00A1F"/>
    <a:srgbClr val="B0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1345" autoAdjust="0"/>
  </p:normalViewPr>
  <p:slideViewPr>
    <p:cSldViewPr snapToGrid="0" showGuides="1">
      <p:cViewPr>
        <p:scale>
          <a:sx n="100" d="100"/>
          <a:sy n="100" d="100"/>
        </p:scale>
        <p:origin x="-984" y="-58"/>
      </p:cViewPr>
      <p:guideLst>
        <p:guide orient="horz" pos="1620"/>
        <p:guide orient="horz" pos="3083"/>
        <p:guide orient="horz" pos="2074"/>
        <p:guide orient="horz" pos="2160"/>
        <p:guide orient="horz" pos="4111"/>
        <p:guide orient="horz" pos="2765"/>
        <p:guide pos="2160"/>
        <p:guide pos="232"/>
        <p:guide pos="4151"/>
        <p:guide pos="4082"/>
        <p:guide pos="2880"/>
        <p:guide pos="309"/>
        <p:guide pos="5535"/>
        <p:guide pos="54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3396" y="-7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481E118-1CEA-43E8-BD51-A8A2CBD62889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7CB1C5FA-467D-48F3-9F36-205F533C0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08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0389419-4E28-4B58-9AA2-383238311FDA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277938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20" tIns="47960" rIns="95920" bIns="4796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10"/>
            <a:ext cx="5679440" cy="4029879"/>
          </a:xfrm>
          <a:prstGeom prst="rect">
            <a:avLst/>
          </a:prstGeom>
        </p:spPr>
        <p:txBody>
          <a:bodyPr vert="horz" lIns="95920" tIns="47960" rIns="95920" bIns="4796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39DC57ED-270C-43E3-91AA-48F4CC1938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615B0A-5BCF-4641-9BD3-2248589A463F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1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615B0A-5BCF-4641-9BD3-2248589A463F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1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615B0A-5BCF-4641-9BD3-2248589A463F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1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8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0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3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ED1C4103-FF01-4613-BB77-A54429AC18D2}" type="datetime4">
              <a:rPr lang="fr-FR" noProof="0" smtClean="0"/>
              <a:t>24 septembre 2019</a:t>
            </a:fld>
            <a:endParaRPr lang="fr-FR" noProof="0" dirty="0"/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388946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d'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DDA024-CC5C-49D4-9EDE-B13C9CE4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76952101-6F0D-4470-B900-D7C009A8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60769C5C-EDFB-44C6-A754-7FD9C1B5A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8242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6" name="Espace réservé pour une image  4">
            <a:extLst>
              <a:ext uri="{FF2B5EF4-FFF2-40B4-BE49-F238E27FC236}">
                <a16:creationId xmlns:a16="http://schemas.microsoft.com/office/drawing/2014/main" xmlns="" id="{CE83B8F1-3CFD-4C6F-B77B-684EE09D6F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3696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xmlns="" id="{81F07BDA-5AB0-410C-A329-8C06350E1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12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F95E4514-E62C-42B5-BE1E-5F1CD3D2A789}"/>
              </a:ext>
            </a:extLst>
          </p:cNvPr>
          <p:cNvCxnSpPr/>
          <p:nvPr userDrawn="1"/>
        </p:nvCxnSpPr>
        <p:spPr>
          <a:xfrm flipH="1">
            <a:off x="914402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xmlns="" id="{5C946E34-2083-434D-8404-8F5AEE71F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39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6653795C-036F-4780-863C-5F5B75D45AC9}"/>
              </a:ext>
            </a:extLst>
          </p:cNvPr>
          <p:cNvCxnSpPr/>
          <p:nvPr userDrawn="1"/>
        </p:nvCxnSpPr>
        <p:spPr>
          <a:xfrm flipH="1">
            <a:off x="4643696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pour une image  4">
            <a:extLst>
              <a:ext uri="{FF2B5EF4-FFF2-40B4-BE49-F238E27FC236}">
                <a16:creationId xmlns:a16="http://schemas.microsoft.com/office/drawing/2014/main" xmlns="" id="{6076C443-2E06-4281-8B05-53A67256EE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8242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4" name="Espace réservé pour une image  4">
            <a:extLst>
              <a:ext uri="{FF2B5EF4-FFF2-40B4-BE49-F238E27FC236}">
                <a16:creationId xmlns:a16="http://schemas.microsoft.com/office/drawing/2014/main" xmlns="" id="{AAFC24E1-75A5-4390-A26C-B3DE9FF20EE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43696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xmlns="" id="{67AD350B-6F89-4863-9328-41F1D93BBC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1227" y="262816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xmlns="" id="{7B1C8393-42C9-4E5B-B22A-7A1C80B3392B}"/>
              </a:ext>
            </a:extLst>
          </p:cNvPr>
          <p:cNvCxnSpPr/>
          <p:nvPr userDrawn="1"/>
        </p:nvCxnSpPr>
        <p:spPr>
          <a:xfrm flipH="1">
            <a:off x="914402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xmlns="" id="{EADC8B10-F914-44B6-855C-77AEF500D4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23927" y="263455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6674119E-EE06-45F8-B404-7D969C8F47C0}"/>
              </a:ext>
            </a:extLst>
          </p:cNvPr>
          <p:cNvCxnSpPr/>
          <p:nvPr userDrawn="1"/>
        </p:nvCxnSpPr>
        <p:spPr>
          <a:xfrm flipH="1">
            <a:off x="4643696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xmlns="" id="{2E8B88C5-9DD3-4342-8110-493B6A4046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8242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0" name="Espace réservé pour une image  4">
            <a:extLst>
              <a:ext uri="{FF2B5EF4-FFF2-40B4-BE49-F238E27FC236}">
                <a16:creationId xmlns:a16="http://schemas.microsoft.com/office/drawing/2014/main" xmlns="" id="{11DFD99F-CCC2-490B-9103-83A0C7B5BF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43696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xmlns="" id="{105DF51F-34C2-49EC-92D0-D81C49BE6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1227" y="3878368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A75A8DBD-F5B7-405E-B653-6D5F7E42EB8D}"/>
              </a:ext>
            </a:extLst>
          </p:cNvPr>
          <p:cNvCxnSpPr/>
          <p:nvPr userDrawn="1"/>
        </p:nvCxnSpPr>
        <p:spPr>
          <a:xfrm flipH="1">
            <a:off x="914402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xmlns="" id="{A402FF8C-DB59-4608-B517-7FD5643141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23927" y="3866242"/>
            <a:ext cx="2359026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7D552D8A-671C-4599-8FC0-D56624B966E2}"/>
              </a:ext>
            </a:extLst>
          </p:cNvPr>
          <p:cNvCxnSpPr/>
          <p:nvPr userDrawn="1"/>
        </p:nvCxnSpPr>
        <p:spPr>
          <a:xfrm flipH="1">
            <a:off x="4643696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Espace réservé pour une image  4">
            <a:extLst>
              <a:ext uri="{FF2B5EF4-FFF2-40B4-BE49-F238E27FC236}">
                <a16:creationId xmlns:a16="http://schemas.microsoft.com/office/drawing/2014/main" xmlns="" id="{979E6621-7EBD-4E8A-9D3F-98667422C62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8242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6" name="Espace réservé pour une image  4">
            <a:extLst>
              <a:ext uri="{FF2B5EF4-FFF2-40B4-BE49-F238E27FC236}">
                <a16:creationId xmlns:a16="http://schemas.microsoft.com/office/drawing/2014/main" xmlns="" id="{4EB9FABD-311A-46B5-803C-4468714878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43696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xmlns="" id="{B039882E-C7D2-4A10-8D17-525FEF96661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2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xmlns="" id="{40312D7E-F5FE-4ADB-8526-4D9ED88C5C15}"/>
              </a:ext>
            </a:extLst>
          </p:cNvPr>
          <p:cNvCxnSpPr/>
          <p:nvPr userDrawn="1"/>
        </p:nvCxnSpPr>
        <p:spPr>
          <a:xfrm flipH="1">
            <a:off x="914402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xmlns="" id="{6AD72B51-7D15-4502-B762-932C85FC8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239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13D9F259-C0D9-40E4-B155-CD1D47C48F43}"/>
              </a:ext>
            </a:extLst>
          </p:cNvPr>
          <p:cNvCxnSpPr/>
          <p:nvPr userDrawn="1"/>
        </p:nvCxnSpPr>
        <p:spPr>
          <a:xfrm flipH="1">
            <a:off x="4643696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8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269974" y="2277417"/>
            <a:ext cx="4765976" cy="624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57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400" kern="1200" dirty="0" smtClean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r>
              <a:rPr lang="fr-FR" noProof="0" dirty="0"/>
              <a:t>Merci de votre attention</a:t>
            </a:r>
          </a:p>
        </p:txBody>
      </p:sp>
      <p:sp>
        <p:nvSpPr>
          <p:cNvPr id="10" name="Espace réservé du texte 18"/>
          <p:cNvSpPr>
            <a:spLocks noGrp="1"/>
          </p:cNvSpPr>
          <p:nvPr>
            <p:ph type="body" sz="quarter" idx="10" hasCustomPrompt="1"/>
          </p:nvPr>
        </p:nvSpPr>
        <p:spPr>
          <a:xfrm>
            <a:off x="991769" y="4403563"/>
            <a:ext cx="6848148" cy="26747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z="1000" b="1" noProof="0" dirty="0">
                <a:solidFill>
                  <a:schemeClr val="tx1"/>
                </a:solidFill>
                <a:latin typeface="Calibri"/>
                <a:cs typeface="Calibri"/>
              </a:rPr>
              <a:t>Crédits photos </a:t>
            </a:r>
            <a:r>
              <a:rPr lang="fr-FR" sz="1000" noProof="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11" name="Espace réservé du texte 20"/>
          <p:cNvSpPr>
            <a:spLocks noGrp="1"/>
          </p:cNvSpPr>
          <p:nvPr>
            <p:ph type="body" sz="quarter" idx="12" hasCustomPrompt="1"/>
          </p:nvPr>
        </p:nvSpPr>
        <p:spPr>
          <a:xfrm>
            <a:off x="3269974" y="3140287"/>
            <a:ext cx="4714240" cy="405970"/>
          </a:xfrm>
        </p:spPr>
        <p:txBody>
          <a:bodyPr>
            <a:spAutoFit/>
          </a:bodyPr>
          <a:lstStyle>
            <a:lvl1pPr marL="0" indent="0">
              <a:buFontTx/>
              <a:buNone/>
              <a:defRPr lang="fr-FR" sz="2000" kern="1200" smtClean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fr-FR" sz="2000" kern="1200" noProof="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Mise à jour 20 mai 2019</a:t>
            </a:r>
            <a:endParaRPr lang="fr-FR" noProof="0" dirty="0"/>
          </a:p>
        </p:txBody>
      </p:sp>
      <p:sp>
        <p:nvSpPr>
          <p:cNvPr id="12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4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54937" y="3564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197718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9144000" cy="5998464"/>
          </a:xfrm>
          <a:prstGeom prst="rect">
            <a:avLst/>
          </a:prstGeom>
        </p:spPr>
      </p:pic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6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Annexes</a:t>
            </a:r>
          </a:p>
        </p:txBody>
      </p:sp>
      <p:sp>
        <p:nvSpPr>
          <p:cNvPr id="19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20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13 mai 2019</a:t>
            </a:r>
          </a:p>
        </p:txBody>
      </p:sp>
    </p:spTree>
    <p:extLst>
      <p:ext uri="{BB962C8B-B14F-4D97-AF65-F5344CB8AC3E}">
        <p14:creationId xmlns:p14="http://schemas.microsoft.com/office/powerpoint/2010/main" val="9314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24 septembre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699585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39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32348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xmlns="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xmlns="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0038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4655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24 septembre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85783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0667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24 septembre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42050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427964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xmlns="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xmlns="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48433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1349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2653832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4509120"/>
            <a:ext cx="4788464" cy="1224136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4"/>
          </p:nvPr>
        </p:nvSpPr>
        <p:spPr>
          <a:xfrm>
            <a:off x="8024813" y="6308725"/>
            <a:ext cx="11191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1A83C315-B359-4441-82F0-839EE66AEBC2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5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white"/>
                </a:solidFill>
              </a:rPr>
              <a:t>ASSOCIATED LABORATORY (AL) between IRFM and ASIPP – First Remote Meeting / P.MOLLARD and ALL           CEA | 23 juillet 2013 </a:t>
            </a:r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60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1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1429696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5445224"/>
            <a:ext cx="4788464" cy="288032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4"/>
          </p:nvPr>
        </p:nvSpPr>
        <p:spPr>
          <a:xfrm>
            <a:off x="3311999" y="3311999"/>
            <a:ext cx="5832000" cy="2124000"/>
          </a:xfrm>
          <a:solidFill>
            <a:srgbClr val="666666"/>
          </a:solidFill>
        </p:spPr>
        <p:txBody>
          <a:bodyPr rtlCol="0" anchor="ctr">
            <a:noAutofit/>
          </a:bodyPr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8" name="Espace réservé du numéro de diapositive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F756FB39-E275-4236-8D3C-9546EF41C83B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Espace réservé du pied de page 14"/>
          <p:cNvSpPr>
            <a:spLocks noGrp="1"/>
          </p:cNvSpPr>
          <p:nvPr>
            <p:ph type="ftr" sz="quarter" idx="16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white"/>
                </a:solidFill>
              </a:rPr>
              <a:t>ASSOCIATED LABORATORY (AL) between IRFM and ASIPP – First Remote Meeting / P.MOLLARD and ALL           CEA | 23 juillet 2013 </a:t>
            </a:r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11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1429696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5445224"/>
            <a:ext cx="4788464" cy="288032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du contenu 20"/>
          <p:cNvSpPr>
            <a:spLocks noGrp="1"/>
          </p:cNvSpPr>
          <p:nvPr>
            <p:ph sz="quarter" idx="20"/>
          </p:nvPr>
        </p:nvSpPr>
        <p:spPr>
          <a:xfrm>
            <a:off x="3312000" y="3312000"/>
            <a:ext cx="1944000" cy="2124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2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256000" y="3312000"/>
            <a:ext cx="1944000" cy="2124000"/>
          </a:xfrm>
          <a:solidFill>
            <a:srgbClr val="808080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du contenu 20"/>
          <p:cNvSpPr>
            <a:spLocks noGrp="1"/>
          </p:cNvSpPr>
          <p:nvPr>
            <p:ph sz="quarter" idx="22"/>
          </p:nvPr>
        </p:nvSpPr>
        <p:spPr>
          <a:xfrm>
            <a:off x="7200000" y="3312000"/>
            <a:ext cx="1944000" cy="2124000"/>
          </a:xfrm>
          <a:solidFill>
            <a:srgbClr val="B2B2B2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11" name="Espace réservé du numéro de diapositive 1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B66273F3-C2A5-4C43-B75C-37654DE58ECA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Espace réservé du pied de page 15"/>
          <p:cNvSpPr>
            <a:spLocks noGrp="1"/>
          </p:cNvSpPr>
          <p:nvPr>
            <p:ph type="ftr" sz="quarter" idx="24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white"/>
                </a:solidFill>
              </a:rPr>
              <a:t>ASSOCIATED LABORATORY (AL) between IRFM and ASIPP – First Remote Meeting / P.MOLLARD and ALL           CEA | 23 juillet 2013 </a:t>
            </a:r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81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rcal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 descr="bandeau_intercalai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0"/>
            <a:ext cx="5834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72000" y="1949598"/>
            <a:ext cx="5364496" cy="4719761"/>
          </a:xfrm>
        </p:spPr>
        <p:txBody>
          <a:bodyPr anchor="t"/>
          <a:lstStyle>
            <a:lvl1pPr algn="l">
              <a:lnSpc>
                <a:spcPts val="2800"/>
              </a:lnSpc>
              <a:defRPr sz="22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72000" y="260649"/>
            <a:ext cx="5292488" cy="1584176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None/>
              <a:defRPr sz="85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xfrm>
            <a:off x="576263" y="5876925"/>
            <a:ext cx="2700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32CDAE88-7722-4334-A889-17E110BD6BDA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576263" y="5445125"/>
            <a:ext cx="27003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white"/>
                </a:solidFill>
              </a:rPr>
              <a:t>ASSOCIATED LABORATORY (AL) between IRFM and ASIPP – First Remote Meeting / P.MOLLARD and ALL           CEA | 23 juillet 2013 </a:t>
            </a:r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69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spcAft>
                <a:spcPts val="1500"/>
              </a:spcAft>
              <a:defRPr/>
            </a:lvl1pPr>
            <a:lvl2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2pPr>
            <a:lvl3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3pPr>
            <a:lvl4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4pPr>
            <a:lvl5pPr marL="361950" indent="0">
              <a:lnSpc>
                <a:spcPts val="2800"/>
              </a:lnSpc>
              <a:buNone/>
              <a:tabLst>
                <a:tab pos="8077200" algn="r"/>
              </a:tabLst>
              <a:defRPr sz="22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0CF2F2E8-19B1-4EFB-98D1-91F2B4159B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004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CA94AA83-0CCF-4BF6-B13B-8CB6F491BF5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963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1268760"/>
            <a:ext cx="4428048" cy="496855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20"/>
          <p:cNvSpPr>
            <a:spLocks noGrp="1"/>
          </p:cNvSpPr>
          <p:nvPr>
            <p:ph sz="quarter" idx="20"/>
          </p:nvPr>
        </p:nvSpPr>
        <p:spPr>
          <a:xfrm>
            <a:off x="5148000" y="2016000"/>
            <a:ext cx="3492000" cy="3690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23578ADE-1444-4D51-AF6B-0B46186631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58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286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1268760"/>
            <a:ext cx="4428048" cy="496855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148000" y="2016000"/>
            <a:ext cx="3492000" cy="1980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Espace réservé du contenu 20"/>
          <p:cNvSpPr>
            <a:spLocks noGrp="1"/>
          </p:cNvSpPr>
          <p:nvPr>
            <p:ph sz="quarter" idx="22"/>
          </p:nvPr>
        </p:nvSpPr>
        <p:spPr>
          <a:xfrm>
            <a:off x="5148000" y="3999600"/>
            <a:ext cx="1746000" cy="1695600"/>
          </a:xfrm>
          <a:solidFill>
            <a:srgbClr val="808080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7" name="Espace réservé du contenu 20"/>
          <p:cNvSpPr>
            <a:spLocks noGrp="1"/>
          </p:cNvSpPr>
          <p:nvPr>
            <p:ph sz="quarter" idx="23"/>
          </p:nvPr>
        </p:nvSpPr>
        <p:spPr>
          <a:xfrm>
            <a:off x="6894000" y="3999600"/>
            <a:ext cx="1746000" cy="1695600"/>
          </a:xfrm>
          <a:solidFill>
            <a:srgbClr val="B2B2B2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4164E990-DB91-4BC8-9787-7AD887CD449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9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3707506"/>
            <a:ext cx="8172464" cy="2529805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76000" y="1458000"/>
            <a:ext cx="8064000" cy="1908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780E2564-D795-4B0A-B304-5F056A97FE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260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8" descr="bandeau_page_car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ace réservé du contenu 15"/>
          <p:cNvSpPr>
            <a:spLocks noGrp="1"/>
          </p:cNvSpPr>
          <p:nvPr>
            <p:ph sz="quarter" idx="15"/>
          </p:nvPr>
        </p:nvSpPr>
        <p:spPr>
          <a:xfrm>
            <a:off x="378000" y="836613"/>
            <a:ext cx="8460000" cy="51847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numéro de diapositiv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3A19AF56-E1A3-45EC-9642-B9EDE2E199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5" name="Espace réservé du pied de pag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767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9" descr="car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46138"/>
            <a:ext cx="8459787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8" descr="bandeau_page_car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Espace réservé du graphique 32"/>
          <p:cNvSpPr>
            <a:spLocks noGrp="1"/>
          </p:cNvSpPr>
          <p:nvPr>
            <p:ph type="chart" sz="quarter" idx="13"/>
          </p:nvPr>
        </p:nvSpPr>
        <p:spPr>
          <a:xfrm>
            <a:off x="899592" y="5157788"/>
            <a:ext cx="3240360" cy="863600"/>
          </a:xfrm>
        </p:spPr>
        <p:txBody>
          <a:bodyPr rtlCol="0" anchor="ctr">
            <a:noAutofit/>
          </a:bodyPr>
          <a:lstStyle>
            <a:lvl1pPr marL="0" indent="0" algn="ctr">
              <a:defRPr sz="1200"/>
            </a:lvl1pPr>
          </a:lstStyle>
          <a:p>
            <a:pPr lvl="0"/>
            <a:r>
              <a:rPr lang="fr-FR" noProof="0" dirty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F7744840-CD20-4F08-A477-AA06176F47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86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7" descr="bandeau_intercalai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0"/>
            <a:ext cx="5834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6" descr="bandeau_dernièr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0"/>
          <a:stretch>
            <a:fillRect/>
          </a:stretch>
        </p:blipFill>
        <p:spPr bwMode="auto">
          <a:xfrm>
            <a:off x="3309938" y="0"/>
            <a:ext cx="5834062" cy="580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8800" y="5799600"/>
            <a:ext cx="1897200" cy="943200"/>
          </a:xfrm>
        </p:spPr>
        <p:txBody>
          <a:bodyPr anchor="t"/>
          <a:lstStyle>
            <a:lvl1pPr>
              <a:lnSpc>
                <a:spcPts val="1200"/>
              </a:lnSpc>
              <a:defRPr sz="850" b="0" cap="none" baseline="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39505" y="5799600"/>
            <a:ext cx="3552775" cy="943200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1pPr>
            <a:lvl2pPr marL="0" indent="0">
              <a:lnSpc>
                <a:spcPts val="1200"/>
              </a:lnSpc>
              <a:spcBef>
                <a:spcPts val="800"/>
              </a:spcBef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2pPr>
            <a:lvl3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3pPr>
            <a:lvl4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4pPr>
            <a:lvl5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10"/>
          <p:cNvSpPr>
            <a:spLocks noGrp="1"/>
          </p:cNvSpPr>
          <p:nvPr>
            <p:ph type="sldNum" sz="quarter" idx="10"/>
          </p:nvPr>
        </p:nvSpPr>
        <p:spPr>
          <a:xfrm>
            <a:off x="576263" y="5445125"/>
            <a:ext cx="111918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E904313E-298B-4405-8FFC-7BE958AE268F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pied de page 11"/>
          <p:cNvSpPr>
            <a:spLocks noGrp="1"/>
          </p:cNvSpPr>
          <p:nvPr>
            <p:ph type="ftr" sz="quarter" idx="11"/>
          </p:nvPr>
        </p:nvSpPr>
        <p:spPr>
          <a:xfrm>
            <a:off x="576263" y="5876925"/>
            <a:ext cx="2663825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 smtClean="0">
                <a:solidFill>
                  <a:prstClr val="white"/>
                </a:solidFill>
              </a:rPr>
              <a:t>ASSOCIATED LABORATORY (AL) between IRFM and ASIPP – First Remote Meeting / P.MOLLARD and ALL           CEA | 23 juillet 2013 </a:t>
            </a:r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542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2653832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4509120"/>
            <a:ext cx="4788464" cy="1224136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4"/>
          </p:nvPr>
        </p:nvSpPr>
        <p:spPr>
          <a:xfrm>
            <a:off x="8024813" y="6308725"/>
            <a:ext cx="11191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1794518E-ACF1-4078-8DEE-391A5EA9714D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5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2583058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1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1429696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5445224"/>
            <a:ext cx="4788464" cy="288032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4"/>
          </p:nvPr>
        </p:nvSpPr>
        <p:spPr>
          <a:xfrm>
            <a:off x="3311999" y="3311999"/>
            <a:ext cx="5832000" cy="2124000"/>
          </a:xfrm>
          <a:solidFill>
            <a:srgbClr val="666666"/>
          </a:solidFill>
        </p:spPr>
        <p:txBody>
          <a:bodyPr rtlCol="0" anchor="ctr">
            <a:noAutofit/>
          </a:bodyPr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8" name="Espace réservé du numéro de diapositive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853DBDE7-721D-4E24-8624-13E1716A1D09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Espace réservé du pied de page 14"/>
          <p:cNvSpPr>
            <a:spLocks noGrp="1"/>
          </p:cNvSpPr>
          <p:nvPr>
            <p:ph type="ftr" sz="quarter" idx="16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3761337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9" descr="bandeau_tit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IRFMblanc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157788"/>
            <a:ext cx="12969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0000" y="1855288"/>
            <a:ext cx="4788464" cy="1429696"/>
          </a:xfrm>
        </p:spPr>
        <p:txBody>
          <a:bodyPr anchor="t"/>
          <a:lstStyle>
            <a:lvl1pPr>
              <a:lnSpc>
                <a:spcPts val="3800"/>
              </a:lnSpc>
              <a:defRPr sz="2800" b="0" cap="all" baseline="0">
                <a:solidFill>
                  <a:srgbClr val="666666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3960000" y="5445224"/>
            <a:ext cx="4788464" cy="288032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850" b="0">
                <a:solidFill>
                  <a:srgbClr val="666666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1" name="Espace réservé du contenu 20"/>
          <p:cNvSpPr>
            <a:spLocks noGrp="1"/>
          </p:cNvSpPr>
          <p:nvPr>
            <p:ph sz="quarter" idx="20"/>
          </p:nvPr>
        </p:nvSpPr>
        <p:spPr>
          <a:xfrm>
            <a:off x="3312000" y="3312000"/>
            <a:ext cx="1944000" cy="2124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2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256000" y="3312000"/>
            <a:ext cx="1944000" cy="2124000"/>
          </a:xfrm>
          <a:solidFill>
            <a:srgbClr val="808080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23" name="Espace réservé du contenu 20"/>
          <p:cNvSpPr>
            <a:spLocks noGrp="1"/>
          </p:cNvSpPr>
          <p:nvPr>
            <p:ph sz="quarter" idx="22"/>
          </p:nvPr>
        </p:nvSpPr>
        <p:spPr>
          <a:xfrm>
            <a:off x="7200000" y="3312000"/>
            <a:ext cx="1944000" cy="2124000"/>
          </a:xfrm>
          <a:solidFill>
            <a:srgbClr val="B2B2B2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3960000" y="5805264"/>
            <a:ext cx="3060272" cy="504056"/>
          </a:xfrm>
        </p:spPr>
        <p:txBody>
          <a:bodyPr anchor="b"/>
          <a:lstStyle>
            <a:lvl1pPr marL="0" indent="0" algn="l">
              <a:buNone/>
              <a:defRPr sz="1550" cap="all" baseline="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</a:t>
            </a:r>
            <a:endParaRPr lang="fr-FR" dirty="0"/>
          </a:p>
        </p:txBody>
      </p:sp>
      <p:sp>
        <p:nvSpPr>
          <p:cNvPr id="11" name="Espace réservé du numéro de diapositive 1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2BE1280B-14E9-4B93-91D3-D32BAE3A4042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Espace réservé du pied de page 15"/>
          <p:cNvSpPr>
            <a:spLocks noGrp="1"/>
          </p:cNvSpPr>
          <p:nvPr>
            <p:ph type="ftr" sz="quarter" idx="24"/>
          </p:nvPr>
        </p:nvSpPr>
        <p:spPr>
          <a:xfrm>
            <a:off x="5435600" y="6305550"/>
            <a:ext cx="25558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1534747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rcal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 descr="bandeau_intercalai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0"/>
            <a:ext cx="5834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72000" y="1949598"/>
            <a:ext cx="5364496" cy="4719761"/>
          </a:xfrm>
        </p:spPr>
        <p:txBody>
          <a:bodyPr anchor="t"/>
          <a:lstStyle>
            <a:lvl1pPr algn="l">
              <a:lnSpc>
                <a:spcPts val="2800"/>
              </a:lnSpc>
              <a:defRPr sz="22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72000" y="260649"/>
            <a:ext cx="5292488" cy="1584176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None/>
              <a:defRPr sz="85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xfrm>
            <a:off x="576263" y="5876925"/>
            <a:ext cx="2700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39940A3A-6378-43A8-8F2C-749F866EEBDB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576263" y="5445125"/>
            <a:ext cx="27003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4053205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spcAft>
                <a:spcPts val="1500"/>
              </a:spcAft>
              <a:defRPr/>
            </a:lvl1pPr>
            <a:lvl2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2pPr>
            <a:lvl3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3pPr>
            <a:lvl4pPr marL="361950" indent="0">
              <a:lnSpc>
                <a:spcPts val="2800"/>
              </a:lnSpc>
              <a:buFont typeface="Arial" pitchFamily="34" charset="0"/>
              <a:buNone/>
              <a:tabLst>
                <a:tab pos="8077200" algn="r"/>
              </a:tabLst>
              <a:defRPr sz="2200"/>
            </a:lvl4pPr>
            <a:lvl5pPr marL="361950" indent="0">
              <a:lnSpc>
                <a:spcPts val="2800"/>
              </a:lnSpc>
              <a:buNone/>
              <a:tabLst>
                <a:tab pos="8077200" algn="r"/>
              </a:tabLst>
              <a:defRPr sz="22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8D9A5A66-88D7-4672-A6EA-2EDAC7373C7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55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513944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EAST/WEST </a:t>
            </a:r>
            <a:r>
              <a:rPr lang="fr-FR" err="1"/>
              <a:t>Thesis</a:t>
            </a:r>
            <a:r>
              <a:rPr lang="fr-FR"/>
              <a:t> </a:t>
            </a:r>
            <a:r>
              <a:rPr lang="fr-FR" err="1"/>
              <a:t>Followup</a:t>
            </a:r>
            <a:r>
              <a:rPr lang="fr-FR"/>
              <a:t> |  </a:t>
            </a:r>
            <a:r>
              <a:rPr lang="fr-FR" err="1"/>
              <a:t>January</a:t>
            </a:r>
            <a:r>
              <a:rPr lang="fr-FR"/>
              <a:t> 13th  2017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0C9A7CF4-4951-4765-8890-F917D3573D2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9232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1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1268760"/>
            <a:ext cx="4428048" cy="496855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u contenu 20"/>
          <p:cNvSpPr>
            <a:spLocks noGrp="1"/>
          </p:cNvSpPr>
          <p:nvPr>
            <p:ph sz="quarter" idx="20"/>
          </p:nvPr>
        </p:nvSpPr>
        <p:spPr>
          <a:xfrm>
            <a:off x="5148000" y="2016000"/>
            <a:ext cx="3492000" cy="3690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1016917E-74CD-4BB2-B8DC-EA1AE9A51FE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4334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1268760"/>
            <a:ext cx="4428048" cy="4968552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148000" y="2016000"/>
            <a:ext cx="3492000" cy="1980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Espace réservé du contenu 20"/>
          <p:cNvSpPr>
            <a:spLocks noGrp="1"/>
          </p:cNvSpPr>
          <p:nvPr>
            <p:ph sz="quarter" idx="22"/>
          </p:nvPr>
        </p:nvSpPr>
        <p:spPr>
          <a:xfrm>
            <a:off x="5148000" y="3999600"/>
            <a:ext cx="1746000" cy="1695600"/>
          </a:xfrm>
          <a:solidFill>
            <a:srgbClr val="808080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7" name="Espace réservé du contenu 20"/>
          <p:cNvSpPr>
            <a:spLocks noGrp="1"/>
          </p:cNvSpPr>
          <p:nvPr>
            <p:ph sz="quarter" idx="23"/>
          </p:nvPr>
        </p:nvSpPr>
        <p:spPr>
          <a:xfrm>
            <a:off x="6894000" y="3999600"/>
            <a:ext cx="1746000" cy="1695600"/>
          </a:xfrm>
          <a:solidFill>
            <a:srgbClr val="B2B2B2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56C8C897-EAB8-44BB-985D-1496C093B51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9952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3707506"/>
            <a:ext cx="8172464" cy="2529805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contenu 20"/>
          <p:cNvSpPr>
            <a:spLocks noGrp="1"/>
          </p:cNvSpPr>
          <p:nvPr>
            <p:ph sz="quarter" idx="21"/>
          </p:nvPr>
        </p:nvSpPr>
        <p:spPr>
          <a:xfrm>
            <a:off x="576000" y="1458000"/>
            <a:ext cx="8064000" cy="1908000"/>
          </a:xfrm>
          <a:solidFill>
            <a:srgbClr val="666666"/>
          </a:solidFill>
        </p:spPr>
        <p:txBody>
          <a:bodyPr anchor="ctr"/>
          <a:lstStyle>
            <a:lvl1pPr marL="0" indent="0"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9362BCF6-4F07-4E9A-B127-FD3D775162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582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8" descr="bandeau_page_car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ace réservé du contenu 15"/>
          <p:cNvSpPr>
            <a:spLocks noGrp="1"/>
          </p:cNvSpPr>
          <p:nvPr>
            <p:ph sz="quarter" idx="15"/>
          </p:nvPr>
        </p:nvSpPr>
        <p:spPr>
          <a:xfrm>
            <a:off x="378000" y="836613"/>
            <a:ext cx="8460000" cy="51847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numéro de diapositiv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1B2AF7E5-BE09-4B98-B9A2-5649E1B7DF5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5" name="Espace réservé du pied de pag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4113350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9" descr="car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46138"/>
            <a:ext cx="8459787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8" descr="bandeau_page_car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Espace réservé du graphique 32"/>
          <p:cNvSpPr>
            <a:spLocks noGrp="1"/>
          </p:cNvSpPr>
          <p:nvPr>
            <p:ph type="chart" sz="quarter" idx="13"/>
          </p:nvPr>
        </p:nvSpPr>
        <p:spPr>
          <a:xfrm>
            <a:off x="899592" y="5157788"/>
            <a:ext cx="3240360" cy="863600"/>
          </a:xfrm>
        </p:spPr>
        <p:txBody>
          <a:bodyPr rtlCol="0" anchor="ctr">
            <a:noAutofit/>
          </a:bodyPr>
          <a:lstStyle>
            <a:lvl1pPr marL="0" indent="0" algn="ctr">
              <a:defRPr sz="1200"/>
            </a:lvl1pPr>
          </a:lstStyle>
          <a:p>
            <a:pPr lvl="0"/>
            <a:r>
              <a:rPr lang="fr-FR" noProof="0" dirty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PAGE </a:t>
            </a:r>
            <a:fld id="{635BF607-F28D-4002-B7DE-62C2F27197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Espace réservé du pied de page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26684716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7" descr="bandeau_intercalai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0"/>
            <a:ext cx="5834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6" descr="bandeau_dernièr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0"/>
          <a:stretch>
            <a:fillRect/>
          </a:stretch>
        </p:blipFill>
        <p:spPr bwMode="auto">
          <a:xfrm>
            <a:off x="3309938" y="0"/>
            <a:ext cx="5834062" cy="580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8800" y="5799600"/>
            <a:ext cx="1897200" cy="943200"/>
          </a:xfrm>
        </p:spPr>
        <p:txBody>
          <a:bodyPr anchor="t"/>
          <a:lstStyle>
            <a:lvl1pPr>
              <a:lnSpc>
                <a:spcPts val="1200"/>
              </a:lnSpc>
              <a:defRPr sz="850" b="0" cap="none" baseline="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39505" y="5799600"/>
            <a:ext cx="3552775" cy="943200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 typeface="Arial" pitchFamily="34" charset="0"/>
              <a:buNone/>
              <a:defRPr sz="800">
                <a:solidFill>
                  <a:schemeClr val="bg1"/>
                </a:solidFill>
              </a:defRPr>
            </a:lvl1pPr>
            <a:lvl2pPr marL="0" indent="0">
              <a:lnSpc>
                <a:spcPts val="1200"/>
              </a:lnSpc>
              <a:spcBef>
                <a:spcPts val="800"/>
              </a:spcBef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2pPr>
            <a:lvl3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3pPr>
            <a:lvl4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4pPr>
            <a:lvl5pPr marL="0" indent="0">
              <a:lnSpc>
                <a:spcPts val="1200"/>
              </a:lnSpc>
              <a:buFont typeface="Arial" pitchFamily="34" charset="0"/>
              <a:buNone/>
              <a:defRPr sz="65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10"/>
          <p:cNvSpPr>
            <a:spLocks noGrp="1"/>
          </p:cNvSpPr>
          <p:nvPr>
            <p:ph type="sldNum" sz="quarter" idx="10"/>
          </p:nvPr>
        </p:nvSpPr>
        <p:spPr>
          <a:xfrm>
            <a:off x="576263" y="5445125"/>
            <a:ext cx="111918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|  PAGE </a:t>
            </a:r>
            <a:fld id="{459520F5-EC87-40A4-8AC4-DCDD2A5B7C4B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pied de page 11"/>
          <p:cNvSpPr>
            <a:spLocks noGrp="1"/>
          </p:cNvSpPr>
          <p:nvPr>
            <p:ph type="ftr" sz="quarter" idx="11"/>
          </p:nvPr>
        </p:nvSpPr>
        <p:spPr>
          <a:xfrm>
            <a:off x="576263" y="5876925"/>
            <a:ext cx="2663825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prstClr val="white"/>
                </a:solidFill>
              </a:rPr>
              <a:t>CEA | 10 AVRIL 2012</a:t>
            </a:r>
          </a:p>
        </p:txBody>
      </p:sp>
    </p:spTree>
    <p:extLst>
      <p:ext uri="{BB962C8B-B14F-4D97-AF65-F5344CB8AC3E}">
        <p14:creationId xmlns:p14="http://schemas.microsoft.com/office/powerpoint/2010/main" val="14215623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1670-89DC-4891-BF14-C3537CD73162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24.09.2019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CD9F-CD94-4589-9727-41A13DC2D29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" y="57994"/>
            <a:ext cx="779463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73" y="57994"/>
            <a:ext cx="736515" cy="74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7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01670-89DC-4891-BF14-C3537CD73162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24.09.2019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CD9F-CD94-4589-9727-41A13DC2D29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2174"/>
          <p:cNvSpPr>
            <a:spLocks noChangeShapeType="1"/>
          </p:cNvSpPr>
          <p:nvPr userDrawn="1"/>
        </p:nvSpPr>
        <p:spPr bwMode="auto">
          <a:xfrm>
            <a:off x="1015133" y="752986"/>
            <a:ext cx="7145549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defRPr/>
            </a:pPr>
            <a:endParaRPr lang="en-US" sz="1800">
              <a:solidFill>
                <a:prstClr val="black"/>
              </a:solidFill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544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A3520-386B-47DF-B161-49661322CAB1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Line 2174"/>
          <p:cNvSpPr>
            <a:spLocks noChangeShapeType="1"/>
          </p:cNvSpPr>
          <p:nvPr userDrawn="1"/>
        </p:nvSpPr>
        <p:spPr bwMode="auto">
          <a:xfrm>
            <a:off x="1015133" y="752986"/>
            <a:ext cx="7145549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defRPr/>
            </a:pPr>
            <a:endParaRPr lang="en-US" sz="1800">
              <a:solidFill>
                <a:prstClr val="black"/>
              </a:solidFill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7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776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8A0520F-F2B4-4144-B2A0-D31492DE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990C283F-3F6C-463B-B6FF-C5A1120E7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EA0235D1-1CA4-4813-8F9E-8EA6F5F92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27" name="Titre 4">
            <a:extLst>
              <a:ext uri="{FF2B5EF4-FFF2-40B4-BE49-F238E27FC236}">
                <a16:creationId xmlns:a16="http://schemas.microsoft.com/office/drawing/2014/main" xmlns="" id="{9EB6429C-6B7C-4EE1-B9DC-E41E0338FCE4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xmlns="" id="{00B39465-DFB6-4F0B-AD93-34B67A43F556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31444" y="1835212"/>
            <a:ext cx="1521946" cy="195071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xmlns="" id="{05215E8A-C584-469C-8777-F84DF88AD45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752037" y="1835212"/>
            <a:ext cx="1478663" cy="119856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3" name="Espace réservé pour une image  32">
            <a:extLst>
              <a:ext uri="{FF2B5EF4-FFF2-40B4-BE49-F238E27FC236}">
                <a16:creationId xmlns:a16="http://schemas.microsoft.com/office/drawing/2014/main" xmlns="" id="{F295F236-0258-44BD-A085-BC26E990060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334674" y="1835151"/>
            <a:ext cx="1178590" cy="1280980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xmlns="" id="{10F23775-F583-446B-ADBA-A32E31D6D2F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28279" y="3298825"/>
            <a:ext cx="1184516" cy="113810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xmlns="" id="{CBB53359-B79D-4793-A0BA-531D16C92DB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757364" y="3201989"/>
            <a:ext cx="1466941" cy="58393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xmlns="" id="{7629CC81-1DE8-42E7-8943-496B487C7A1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31763" y="3968619"/>
            <a:ext cx="1517650" cy="52718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xmlns="" id="{3D9A0616-6187-42B8-A49C-5704495AFA0F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31763" y="4673601"/>
            <a:ext cx="1517650" cy="60564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xmlns="" id="{10BA3FEF-381F-4AA8-9215-136F5361141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752037" y="3968619"/>
            <a:ext cx="1466850" cy="1310624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5" name="Espace réservé pour une image  44">
            <a:extLst>
              <a:ext uri="{FF2B5EF4-FFF2-40B4-BE49-F238E27FC236}">
                <a16:creationId xmlns:a16="http://schemas.microsoft.com/office/drawing/2014/main" xmlns="" id="{8FD27BC5-345B-4477-941A-3575E8185B4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319464" y="4619627"/>
            <a:ext cx="1193800" cy="65961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42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xmlns="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xmlns="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838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0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>
            <a:spLocks noGrp="1"/>
          </p:cNvSpPr>
          <p:nvPr>
            <p:ph type="title"/>
          </p:nvPr>
        </p:nvSpPr>
        <p:spPr>
          <a:xfrm>
            <a:off x="1107440" y="196178"/>
            <a:ext cx="8229600" cy="379192"/>
          </a:xfrm>
          <a:prstGeom prst="rect">
            <a:avLst/>
          </a:prstGeom>
        </p:spPr>
        <p:txBody>
          <a:bodyPr vert="horz" lIns="127723" tIns="50285" rIns="127723" bIns="50285" rtlCol="0" anchor="ctr">
            <a:spAutoFit/>
          </a:bodyPr>
          <a:lstStyle>
            <a:lvl1pPr>
              <a:defRPr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91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1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24 septembre 2019</a:t>
            </a:r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1192168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err="1" smtClean="0">
                <a:latin typeface="Calibri" panose="020F0502020204030204" pitchFamily="34" charset="0"/>
              </a:rPr>
              <a:t>J.Hillairet</a:t>
            </a:r>
            <a:r>
              <a:rPr lang="fr-FR" sz="1100" dirty="0" smtClean="0">
                <a:latin typeface="Calibri" panose="020F0502020204030204" pitchFamily="34" charset="0"/>
              </a:rPr>
              <a:t> / </a:t>
            </a:r>
            <a:r>
              <a:rPr lang="fr-FR" sz="1100" dirty="0" err="1" smtClean="0">
                <a:latin typeface="Calibri" panose="020F0502020204030204" pitchFamily="34" charset="0"/>
              </a:rPr>
              <a:t>L.Colas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5" r:id="rId3"/>
    <p:sldLayoutId id="2147483706" r:id="rId4"/>
    <p:sldLayoutId id="2147483709" r:id="rId5"/>
    <p:sldLayoutId id="2147483710" r:id="rId6"/>
    <p:sldLayoutId id="2147483711" r:id="rId7"/>
    <p:sldLayoutId id="2147483708" r:id="rId8"/>
    <p:sldLayoutId id="2147483707" r:id="rId9"/>
    <p:sldLayoutId id="2147483732" r:id="rId10"/>
    <p:sldLayoutId id="2147483701" r:id="rId11"/>
    <p:sldLayoutId id="2147483702" r:id="rId12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24 septembre 2019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541348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</a:rPr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161946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9" r:id="rId3"/>
    <p:sldLayoutId id="2147483717" r:id="rId4"/>
    <p:sldLayoutId id="2147483718" r:id="rId5"/>
  </p:sldLayoutIdLst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24 septembre 2019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1466" y="6658217"/>
            <a:ext cx="541348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</a:rPr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320076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31" r:id="rId3"/>
    <p:sldLayoutId id="2147483729" r:id="rId4"/>
    <p:sldLayoutId id="2147483730" r:id="rId5"/>
  </p:sldLayoutIdLst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u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 descr="bandeau_text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1300" y="52388"/>
            <a:ext cx="7237413" cy="9096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76263" y="1268413"/>
            <a:ext cx="81724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051050" y="6305550"/>
            <a:ext cx="59404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666666"/>
                </a:solidFill>
                <a:latin typeface="+mn-lt"/>
              </a:defRPr>
            </a:lvl1pPr>
          </a:lstStyle>
          <a:p>
            <a:pPr defTabSz="914400"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24813" y="6303963"/>
            <a:ext cx="11191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666666"/>
                </a:solidFill>
                <a:latin typeface="+mn-lt"/>
              </a:defRPr>
            </a:lvl1pPr>
          </a:lstStyle>
          <a:p>
            <a:pPr defTabSz="914400">
              <a:defRPr/>
            </a:pPr>
            <a:r>
              <a:rPr lang="fr-FR"/>
              <a:t>|  PAGE </a:t>
            </a:r>
            <a:fld id="{DB7A8437-8D71-496A-B6EE-B5F8A5B6B13D}" type="slidenum">
              <a:rPr lang="fr-FR"/>
              <a:pPr defTabSz="914400">
                <a:defRPr/>
              </a:pPr>
              <a:t>‹N°›</a:t>
            </a:fld>
            <a:endParaRPr lang="fr-FR"/>
          </a:p>
        </p:txBody>
      </p:sp>
      <p:pic>
        <p:nvPicPr>
          <p:cNvPr id="1032" name="Picture 8" descr="IRFMblanc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60350"/>
            <a:ext cx="72707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5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9pPr>
    </p:titleStyle>
    <p:bodyStyle>
      <a:lvl1pPr marL="923925" algn="l" rtl="0" eaLnBrk="0" fontAlgn="base" hangingPunct="0">
        <a:spcBef>
          <a:spcPct val="0"/>
        </a:spcBef>
        <a:spcAft>
          <a:spcPts val="400"/>
        </a:spcAft>
        <a:buFont typeface="Arial" charset="0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360363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SzPct val="90000"/>
        <a:buBlip>
          <a:blip r:embed="rId16"/>
        </a:buBlip>
        <a:defRPr sz="1600" kern="1200">
          <a:solidFill>
            <a:srgbClr val="666666"/>
          </a:solidFill>
          <a:latin typeface="+mn-lt"/>
          <a:ea typeface="+mn-ea"/>
          <a:cs typeface="+mn-cs"/>
        </a:defRPr>
      </a:lvl2pPr>
      <a:lvl3pPr marL="36195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SzPct val="36000"/>
        <a:buFont typeface="Arial" charset="0"/>
        <a:defRPr sz="1600" kern="1200">
          <a:solidFill>
            <a:srgbClr val="666666"/>
          </a:solidFill>
          <a:latin typeface="+mn-lt"/>
          <a:ea typeface="+mn-ea"/>
          <a:cs typeface="+mn-cs"/>
        </a:defRPr>
      </a:lvl3pPr>
      <a:lvl4pPr marL="1009650" indent="-238125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Clr>
          <a:srgbClr val="666666"/>
        </a:buClr>
        <a:buSzPct val="36000"/>
        <a:buBlip>
          <a:blip r:embed="rId17"/>
        </a:buBlip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133475" indent="-1143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Clr>
          <a:srgbClr val="666666"/>
        </a:buClr>
        <a:buFont typeface="Arial" charset="0"/>
        <a:buChar char="-"/>
        <a:defRPr sz="16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 descr="bandeau_text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1300" y="52388"/>
            <a:ext cx="7237413" cy="9096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76263" y="1268413"/>
            <a:ext cx="81724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051050" y="6305550"/>
            <a:ext cx="59404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666666"/>
                </a:solidFill>
                <a:latin typeface="+mn-lt"/>
              </a:defRPr>
            </a:lvl1pPr>
          </a:lstStyle>
          <a:p>
            <a:pPr defTabSz="914400">
              <a:defRPr/>
            </a:pPr>
            <a:r>
              <a:rPr lang="fr-FR"/>
              <a:t>CEA | 10 AVRIL 2012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24813" y="6303963"/>
            <a:ext cx="11191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666666"/>
                </a:solidFill>
                <a:latin typeface="+mn-lt"/>
              </a:defRPr>
            </a:lvl1pPr>
          </a:lstStyle>
          <a:p>
            <a:pPr defTabSz="914400">
              <a:defRPr/>
            </a:pPr>
            <a:r>
              <a:rPr lang="fr-FR"/>
              <a:t>|  PAGE </a:t>
            </a:r>
            <a:fld id="{B3107339-B037-4415-8A64-20FEFEFCBB71}" type="slidenum">
              <a:rPr lang="fr-FR"/>
              <a:pPr defTabSz="914400">
                <a:defRPr/>
              </a:pPr>
              <a:t>‹N°›</a:t>
            </a:fld>
            <a:endParaRPr lang="fr-FR"/>
          </a:p>
        </p:txBody>
      </p:sp>
      <p:pic>
        <p:nvPicPr>
          <p:cNvPr id="1031" name="Picture 8" descr="IRFMblanc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60350"/>
            <a:ext cx="7270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44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" charset="0"/>
        </a:defRPr>
      </a:lvl9pPr>
    </p:titleStyle>
    <p:bodyStyle>
      <a:lvl1pPr marL="923925" algn="l" rtl="0" eaLnBrk="0" fontAlgn="base" hangingPunct="0">
        <a:spcBef>
          <a:spcPct val="0"/>
        </a:spcBef>
        <a:spcAft>
          <a:spcPts val="400"/>
        </a:spcAft>
        <a:buFont typeface="Arial" charset="0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360363" indent="-360363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SzPct val="90000"/>
        <a:buBlip>
          <a:blip r:embed="rId16"/>
        </a:buBlip>
        <a:defRPr sz="1600" kern="1200">
          <a:solidFill>
            <a:srgbClr val="666666"/>
          </a:solidFill>
          <a:latin typeface="+mn-lt"/>
          <a:ea typeface="+mn-ea"/>
          <a:cs typeface="+mn-cs"/>
        </a:defRPr>
      </a:lvl2pPr>
      <a:lvl3pPr marL="36195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SzPct val="36000"/>
        <a:buFont typeface="Arial" charset="0"/>
        <a:defRPr sz="1600" kern="1200">
          <a:solidFill>
            <a:srgbClr val="666666"/>
          </a:solidFill>
          <a:latin typeface="+mn-lt"/>
          <a:ea typeface="+mn-ea"/>
          <a:cs typeface="+mn-cs"/>
        </a:defRPr>
      </a:lvl3pPr>
      <a:lvl4pPr marL="1009650" indent="-238125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Clr>
          <a:srgbClr val="666666"/>
        </a:buClr>
        <a:buSzPct val="36000"/>
        <a:buBlip>
          <a:blip r:embed="rId17"/>
        </a:buBlip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133475" indent="-1143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Clr>
          <a:srgbClr val="666666"/>
        </a:buClr>
        <a:buFont typeface="Arial" charset="0"/>
        <a:buChar char="-"/>
        <a:defRPr sz="16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E401670-89DC-4891-BF14-C3537CD73162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4400"/>
              <a:t>24.09.2019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6D8CD9F-CD94-4589-9727-41A13DC2D29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 defTabSz="914400"/>
              <a:t>‹N°›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" y="57994"/>
            <a:ext cx="779463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73" y="57994"/>
            <a:ext cx="736515" cy="74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7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telgeuse.intra.cea.fr/share/page/repository?file=Faraday%20Screen#filter=path%7C%2FProjets%2F_WEST%2F5_TOKAMAK%2520PLATFORM%2520PROJECT%2F5.4_ICRH%2520SYSTEM%2F5.4.1%2520Antennas%2520%2526%2520Sub-Systems%2F3_Technical%2520Tasks%2FAntenna%2520Front%2520Face%2FFaraday%2520Screen%7C&amp;page=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843277" y="4171950"/>
            <a:ext cx="7827194" cy="572170"/>
          </a:xfrm>
        </p:spPr>
        <p:txBody>
          <a:bodyPr/>
          <a:lstStyle/>
          <a:p>
            <a:r>
              <a:rPr lang="fr-FR" sz="3200" dirty="0" smtClean="0"/>
              <a:t>Evolutions </a:t>
            </a:r>
            <a:r>
              <a:rPr lang="fr-FR" sz="3200" dirty="0"/>
              <a:t>possibles </a:t>
            </a:r>
            <a:r>
              <a:rPr lang="fr-FR" sz="3200" dirty="0" smtClean="0"/>
              <a:t>ICRH </a:t>
            </a:r>
            <a:r>
              <a:rPr lang="fr-FR" sz="3200" dirty="0"/>
              <a:t>de WEST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24 septembre 2019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834776" y="5469234"/>
            <a:ext cx="6724263" cy="627569"/>
          </a:xfrm>
        </p:spPr>
        <p:txBody>
          <a:bodyPr/>
          <a:lstStyle/>
          <a:p>
            <a:r>
              <a:rPr lang="fr-FR" dirty="0" err="1"/>
              <a:t>J.Hillairet</a:t>
            </a:r>
            <a:r>
              <a:rPr lang="fr-FR" dirty="0"/>
              <a:t>, </a:t>
            </a:r>
            <a:r>
              <a:rPr lang="fr-FR" dirty="0" err="1"/>
              <a:t>L.Colas</a:t>
            </a:r>
            <a:r>
              <a:rPr lang="fr-FR" dirty="0"/>
              <a:t>, </a:t>
            </a:r>
            <a:r>
              <a:rPr lang="fr-FR" dirty="0" err="1"/>
              <a:t>P.Mollard</a:t>
            </a:r>
            <a:r>
              <a:rPr lang="fr-FR" dirty="0"/>
              <a:t>, </a:t>
            </a:r>
            <a:r>
              <a:rPr lang="fr-FR" dirty="0" err="1" smtClean="0"/>
              <a:t>G.Lombard</a:t>
            </a:r>
            <a:r>
              <a:rPr lang="fr-FR" dirty="0" smtClean="0"/>
              <a:t>, </a:t>
            </a:r>
            <a:r>
              <a:rPr lang="fr-FR" dirty="0" err="1" smtClean="0"/>
              <a:t>J-M.Bernard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6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control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10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81144" y="858251"/>
            <a:ext cx="7886700" cy="1175412"/>
          </a:xfrm>
        </p:spPr>
        <p:txBody>
          <a:bodyPr/>
          <a:lstStyle/>
          <a:p>
            <a:r>
              <a:rPr lang="en-US" dirty="0" smtClean="0"/>
              <a:t>Comparison btw VACTH and EQUINOX equilibrium (500kA/3.6T plasmas)  </a:t>
            </a:r>
          </a:p>
          <a:p>
            <a:pPr lvl="1"/>
            <a:r>
              <a:rPr lang="en-US" dirty="0" smtClean="0"/>
              <a:t>En USN, </a:t>
            </a:r>
            <a:r>
              <a:rPr lang="en-US" dirty="0" err="1" smtClean="0"/>
              <a:t>différence</a:t>
            </a:r>
            <a:r>
              <a:rPr lang="en-US" dirty="0" smtClean="0"/>
              <a:t> de </a:t>
            </a:r>
            <a:r>
              <a:rPr lang="en-US" dirty="0" err="1" smtClean="0"/>
              <a:t>l’ordre</a:t>
            </a:r>
            <a:r>
              <a:rPr lang="en-US" dirty="0" smtClean="0"/>
              <a:t> de 15mm sur le </a:t>
            </a:r>
            <a:r>
              <a:rPr lang="en-US" dirty="0" err="1" smtClean="0"/>
              <a:t>Rext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En LSN, </a:t>
            </a:r>
            <a:r>
              <a:rPr lang="en-US" dirty="0" err="1" smtClean="0"/>
              <a:t>différence</a:t>
            </a:r>
            <a:r>
              <a:rPr lang="en-US" dirty="0" smtClean="0"/>
              <a:t> de .. 40mm !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Would explain coupling difference measured btw LSN and USN?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0" y="6378448"/>
            <a:ext cx="7924376" cy="295171"/>
          </a:xfrm>
        </p:spPr>
        <p:txBody>
          <a:bodyPr/>
          <a:lstStyle/>
          <a:p>
            <a:r>
              <a:rPr lang="en-US" sz="1200" dirty="0" smtClean="0"/>
              <a:t>From N. FEDORCZAK (18/09)</a:t>
            </a:r>
            <a:endParaRPr lang="en-US" sz="1200" dirty="0"/>
          </a:p>
        </p:txBody>
      </p:sp>
      <p:pic>
        <p:nvPicPr>
          <p:cNvPr id="8194" name="Imag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085975"/>
            <a:ext cx="65532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3"/>
          <p:cNvSpPr txBox="1">
            <a:spLocks/>
          </p:cNvSpPr>
          <p:nvPr/>
        </p:nvSpPr>
        <p:spPr>
          <a:xfrm>
            <a:off x="681144" y="5968731"/>
            <a:ext cx="7886700" cy="405970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Conclusion: </a:t>
            </a:r>
            <a:r>
              <a:rPr lang="en-US" b="0" dirty="0" smtClean="0"/>
              <a:t>probably margin for coupling improvements in C5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Plasma control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11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91304" y="771541"/>
            <a:ext cx="7886700" cy="3114404"/>
          </a:xfrm>
        </p:spPr>
        <p:txBody>
          <a:bodyPr/>
          <a:lstStyle/>
          <a:p>
            <a:r>
              <a:rPr lang="fr-FR" dirty="0" smtClean="0"/>
              <a:t>Ecart </a:t>
            </a:r>
            <a:r>
              <a:rPr lang="fr-FR" dirty="0"/>
              <a:t>dans la position </a:t>
            </a:r>
            <a:r>
              <a:rPr lang="fr-FR" dirty="0" err="1"/>
              <a:t>R_ext</a:t>
            </a:r>
            <a:r>
              <a:rPr lang="fr-FR" dirty="0"/>
              <a:t> entre NICE et VACTH. </a:t>
            </a:r>
            <a:endParaRPr lang="fr-FR" dirty="0" smtClean="0"/>
          </a:p>
          <a:p>
            <a:pPr lvl="1"/>
            <a:r>
              <a:rPr lang="fr-FR" dirty="0" smtClean="0"/>
              <a:t>En </a:t>
            </a:r>
            <a:r>
              <a:rPr lang="fr-FR" dirty="0"/>
              <a:t>moyenne il y a un écart de 2cm, la valeur calculé par VACTH est plus grande. </a:t>
            </a:r>
            <a:endParaRPr lang="fr-FR" dirty="0" smtClean="0"/>
          </a:p>
          <a:p>
            <a:r>
              <a:rPr lang="fr-FR" dirty="0" smtClean="0"/>
              <a:t>Evolution </a:t>
            </a:r>
            <a:r>
              <a:rPr lang="fr-FR" dirty="0"/>
              <a:t>en fonction du numéro de </a:t>
            </a:r>
            <a:r>
              <a:rPr lang="fr-FR" dirty="0" smtClean="0"/>
              <a:t>choc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différence négative montre que </a:t>
            </a:r>
            <a:r>
              <a:rPr lang="fr-FR" dirty="0" err="1"/>
              <a:t>R_ext_vacth</a:t>
            </a:r>
            <a:r>
              <a:rPr lang="fr-FR" dirty="0"/>
              <a:t> &gt; </a:t>
            </a:r>
            <a:r>
              <a:rPr lang="fr-FR" dirty="0" err="1"/>
              <a:t>R_ext_nice</a:t>
            </a:r>
            <a:r>
              <a:rPr lang="fr-FR" dirty="0"/>
              <a:t>.</a:t>
            </a:r>
            <a:endParaRPr lang="en-GB" dirty="0"/>
          </a:p>
          <a:p>
            <a:r>
              <a:rPr lang="fr-FR" dirty="0"/>
              <a:t> </a:t>
            </a:r>
            <a:r>
              <a:rPr lang="fr-FR" dirty="0" smtClean="0"/>
              <a:t>Pour </a:t>
            </a:r>
            <a:r>
              <a:rPr lang="fr-FR" dirty="0"/>
              <a:t>la configuration USN l’écart est légèrement plus faible. </a:t>
            </a: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dirty="0"/>
              <a:t>points rouges (distance point X négative) sont USN, les points bleus (positifs)  sont en LSN.</a:t>
            </a:r>
            <a:endParaRPr lang="en-GB" dirty="0"/>
          </a:p>
          <a:p>
            <a:r>
              <a:rPr lang="fr-FR" dirty="0"/>
              <a:t> </a:t>
            </a:r>
            <a:endParaRPr lang="en-GB" dirty="0"/>
          </a:p>
          <a:p>
            <a:r>
              <a:rPr lang="fr-FR" dirty="0"/>
              <a:t>Bonne soirée,</a:t>
            </a:r>
            <a:endParaRPr lang="en-GB" dirty="0"/>
          </a:p>
          <a:p>
            <a:r>
              <a:rPr lang="fr-FR" dirty="0"/>
              <a:t>Jorge</a:t>
            </a:r>
            <a:endParaRPr lang="en-GB" dirty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9866" r="15934"/>
          <a:stretch/>
        </p:blipFill>
        <p:spPr bwMode="auto">
          <a:xfrm>
            <a:off x="0" y="2636520"/>
            <a:ext cx="9008159" cy="35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texte 4"/>
          <p:cNvSpPr txBox="1">
            <a:spLocks/>
          </p:cNvSpPr>
          <p:nvPr/>
        </p:nvSpPr>
        <p:spPr>
          <a:xfrm>
            <a:off x="0" y="6179502"/>
            <a:ext cx="7924376" cy="3505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Tx/>
              <a:buNone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Jorge Morales 23/09/219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423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1" y="60757"/>
            <a:ext cx="4395374" cy="650036"/>
          </a:xfrm>
        </p:spPr>
        <p:txBody>
          <a:bodyPr/>
          <a:lstStyle/>
          <a:p>
            <a:r>
              <a:rPr lang="fr-FR" dirty="0" smtClean="0"/>
              <a:t>Radial position drift </a:t>
            </a:r>
            <a:r>
              <a:rPr lang="fr-FR" dirty="0" err="1" smtClean="0"/>
              <a:t>with</a:t>
            </a:r>
            <a:r>
              <a:rPr lang="fr-FR" dirty="0" smtClean="0"/>
              <a:t> time </a:t>
            </a:r>
            <a:br>
              <a:rPr lang="fr-FR" dirty="0" smtClean="0"/>
            </a:br>
            <a:r>
              <a:rPr lang="fr-FR" dirty="0" smtClean="0"/>
              <a:t>ex: #55015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12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3784" y="1630411"/>
            <a:ext cx="7886700" cy="1390855"/>
          </a:xfrm>
        </p:spPr>
        <p:txBody>
          <a:bodyPr/>
          <a:lstStyle/>
          <a:p>
            <a:r>
              <a:rPr lang="fr-FR" dirty="0" smtClean="0"/>
              <a:t>Plasma LCFS moves </a:t>
            </a:r>
            <a:r>
              <a:rPr lang="fr-FR" dirty="0" err="1" smtClean="0"/>
              <a:t>away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antennas</a:t>
            </a:r>
            <a:endParaRPr lang="fr-FR" dirty="0" smtClean="0"/>
          </a:p>
          <a:p>
            <a:pPr lvl="1"/>
            <a:r>
              <a:rPr lang="fr-FR" dirty="0" err="1" smtClean="0"/>
              <a:t>Coupling</a:t>
            </a:r>
            <a:r>
              <a:rPr lang="fr-FR" dirty="0" smtClean="0"/>
              <a:t> </a:t>
            </a:r>
            <a:r>
              <a:rPr lang="fr-FR" dirty="0" err="1" smtClean="0"/>
              <a:t>resistances</a:t>
            </a:r>
            <a:r>
              <a:rPr lang="fr-FR" dirty="0" smtClean="0"/>
              <a:t> drop</a:t>
            </a:r>
          </a:p>
          <a:p>
            <a:pPr lvl="1"/>
            <a:r>
              <a:rPr lang="fr-FR" dirty="0" smtClean="0"/>
              <a:t>Leads to power </a:t>
            </a:r>
            <a:r>
              <a:rPr lang="fr-FR" dirty="0" err="1" smtClean="0"/>
              <a:t>regulation</a:t>
            </a:r>
            <a:r>
              <a:rPr lang="fr-FR" dirty="0"/>
              <a:t> </a:t>
            </a:r>
            <a:r>
              <a:rPr lang="fr-FR" dirty="0" smtClean="0"/>
              <a:t>and/or trips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Corrections in </a:t>
            </a:r>
            <a:r>
              <a:rPr lang="fr-FR" dirty="0" err="1" smtClean="0"/>
              <a:t>progress</a:t>
            </a:r>
            <a:r>
              <a:rPr lang="fr-FR" dirty="0" smtClean="0"/>
              <a:t> (</a:t>
            </a:r>
            <a:r>
              <a:rPr lang="fr-FR" dirty="0" err="1" smtClean="0"/>
              <a:t>week</a:t>
            </a:r>
            <a:r>
              <a:rPr lang="fr-FR" dirty="0" smtClean="0"/>
              <a:t> 38)</a:t>
            </a:r>
            <a:endParaRPr lang="en-GB" dirty="0"/>
          </a:p>
        </p:txBody>
      </p:sp>
      <p:pic>
        <p:nvPicPr>
          <p:cNvPr id="6" name="Picture 3" descr="C:\Users\JH218595\Documents\WEST_C4\shot_figures\WEST_IC_55015_Rext_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811305"/>
            <a:ext cx="3966768" cy="564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 flipV="1">
            <a:off x="6373241" y="2233168"/>
            <a:ext cx="2479853" cy="1463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6373241" y="2942742"/>
            <a:ext cx="2479853" cy="1463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7221804" y="2299004"/>
            <a:ext cx="14630" cy="643738"/>
          </a:xfrm>
          <a:prstGeom prst="straightConnector1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470521" y="227706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 smtClean="0"/>
              <a:t>-14mm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803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H218595\Documents\WEST_C3\WEST_C3b_Rc_vs_gap_media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6019" r="8222"/>
          <a:stretch/>
        </p:blipFill>
        <p:spPr bwMode="auto">
          <a:xfrm>
            <a:off x="8485" y="1158240"/>
            <a:ext cx="5035955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528559" cy="379192"/>
          </a:xfrm>
        </p:spPr>
        <p:txBody>
          <a:bodyPr/>
          <a:lstStyle/>
          <a:p>
            <a:r>
              <a:rPr lang="en-US" dirty="0" smtClean="0"/>
              <a:t>Q2 Coupling Resistance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4800" y="843281"/>
            <a:ext cx="8656320" cy="5668949"/>
          </a:xfrm>
        </p:spPr>
        <p:txBody>
          <a:bodyPr/>
          <a:lstStyle/>
          <a:p>
            <a:r>
              <a:rPr lang="en-US" dirty="0" smtClean="0"/>
              <a:t>Q2 coupling resistance has been found different from Q1 during the C3 campaign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sym typeface="Wingdings" panose="05000000000000000000" pitchFamily="2" charset="2"/>
              </a:rPr>
              <a:t>Coupling resistance is deduced from voltages and power measurements</a:t>
            </a:r>
          </a:p>
          <a:p>
            <a:pPr marL="478963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Power measurements recalibrated during </a:t>
            </a:r>
            <a:r>
              <a:rPr lang="en-US" sz="1800" dirty="0" smtClean="0">
                <a:sym typeface="Wingdings" panose="05000000000000000000" pitchFamily="2" charset="2"/>
              </a:rPr>
              <a:t>S3, still difference clearly remains.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r>
              <a:rPr lang="en-US" dirty="0" smtClean="0"/>
              <a:t>In C4, the coupling of Q1 and Q4 has been found equivalent.</a:t>
            </a:r>
          </a:p>
          <a:p>
            <a:pPr marL="478963" lvl="1" indent="0"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</a:t>
            </a:r>
            <a:r>
              <a:rPr lang="en-US" sz="1800" dirty="0" smtClean="0"/>
              <a:t> seems to indicate a peculiarity of Q2</a:t>
            </a:r>
          </a:p>
          <a:p>
            <a:endParaRPr lang="en-US" dirty="0"/>
          </a:p>
          <a:p>
            <a:r>
              <a:rPr lang="en-US" u="sng" dirty="0" smtClean="0">
                <a:sym typeface="Wingdings" panose="05000000000000000000" pitchFamily="2" charset="2"/>
              </a:rPr>
              <a:t>Conclusion</a:t>
            </a:r>
            <a:r>
              <a:rPr lang="en-US" dirty="0" smtClean="0">
                <a:sym typeface="Wingdings" panose="05000000000000000000" pitchFamily="2" charset="2"/>
              </a:rPr>
              <a:t>: difference in Q2 voltage probe calibration as most probable explanation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4440" y="1582537"/>
            <a:ext cx="409956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481" lvl="0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GB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Such behaviour could </a:t>
            </a:r>
            <a:r>
              <a:rPr lang="en-GB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be explained by a </a:t>
            </a:r>
            <a:r>
              <a:rPr lang="en-GB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dist. diff. to LCFS ~ 10-15 mm</a:t>
            </a:r>
            <a:endParaRPr lang="en-GB" sz="1800" b="1" dirty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  <a:p>
            <a:pPr marL="239481" lvl="0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endParaRPr lang="en-US" sz="1800" b="1" dirty="0" smtClean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  <a:p>
            <a:pPr lvl="0" defTabSz="957925">
              <a:lnSpc>
                <a:spcPct val="150000"/>
              </a:lnSpc>
              <a:buClr>
                <a:srgbClr val="548235"/>
              </a:buClr>
              <a:buSzPct val="80000"/>
            </a:pPr>
            <a:r>
              <a:rPr lang="en-US" sz="18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Can’t </a:t>
            </a:r>
            <a:r>
              <a:rPr lang="en-US" sz="1600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be explained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by mechanical differences (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hlinkClick r:id="rId3"/>
              </a:rPr>
              <a:t>cf</a:t>
            </a:r>
            <a:r>
              <a:rPr lang="en-US" sz="1600" dirty="0">
                <a:solidFill>
                  <a:srgbClr val="E7E6E6">
                    <a:lumMod val="50000"/>
                  </a:srgbClr>
                </a:solidFill>
                <a:latin typeface="Calibri" charset="0"/>
                <a:hlinkClick r:id="rId3"/>
              </a:rPr>
              <a:t>.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hlinkClick r:id="rId3"/>
              </a:rPr>
              <a:t>measures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), since:</a:t>
            </a:r>
          </a:p>
          <a:p>
            <a:pPr lvl="0" defTabSz="957925">
              <a:lnSpc>
                <a:spcPct val="150000"/>
              </a:lnSpc>
              <a:buClr>
                <a:srgbClr val="548235"/>
              </a:buClr>
              <a:buSzPct val="80000"/>
            </a:pP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- </a:t>
            </a:r>
            <a:r>
              <a:rPr lang="fr-FR" sz="1600" dirty="0" err="1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strap</a:t>
            </a:r>
            <a:r>
              <a:rPr lang="fr-FR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/FS distance </a:t>
            </a:r>
            <a:r>
              <a:rPr lang="fr-FR" sz="1600" dirty="0" err="1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is</a:t>
            </a:r>
            <a:r>
              <a:rPr lang="fr-FR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30.5 mm (-1.6/ +2.2)</a:t>
            </a:r>
          </a:p>
          <a:p>
            <a:pPr lvl="0" defTabSz="957925">
              <a:lnSpc>
                <a:spcPct val="150000"/>
              </a:lnSpc>
              <a:buClr>
                <a:srgbClr val="548235"/>
              </a:buClr>
              <a:buSzPct val="80000"/>
            </a:pPr>
            <a:r>
              <a:rPr lang="en-US" sz="1600" baseline="300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-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 Antenna radial positions checked during S3</a:t>
            </a:r>
            <a:endParaRPr lang="en-US" sz="1600" baseline="30000" dirty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  <a:p>
            <a:pPr lvl="0" defTabSz="957925">
              <a:buClr>
                <a:srgbClr val="548235"/>
              </a:buClr>
              <a:buSzPct val="80000"/>
            </a:pPr>
            <a:endParaRPr lang="en-US" sz="1600" b="1" dirty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8680" y="1395214"/>
            <a:ext cx="335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C3b: </a:t>
            </a:r>
            <a:r>
              <a:rPr lang="en-GB" sz="1800" b="1" dirty="0" err="1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Rc</a:t>
            </a:r>
            <a:r>
              <a:rPr lang="en-GB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 vs distance antenna/LCFS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9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JH218595\Documents\WEST_C4\shot_figures\WEST_IC_probe_coupling_vs_dep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46" y="1751613"/>
            <a:ext cx="4653734" cy="346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528559" cy="379192"/>
          </a:xfrm>
        </p:spPr>
        <p:txBody>
          <a:bodyPr/>
          <a:lstStyle/>
          <a:p>
            <a:r>
              <a:rPr lang="en-US" dirty="0" smtClean="0"/>
              <a:t>WEST Antenna voltage </a:t>
            </a:r>
            <a:r>
              <a:rPr lang="en-US" dirty="0"/>
              <a:t>probe calibration procedure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60824" y="949691"/>
            <a:ext cx="7886700" cy="1236967"/>
          </a:xfrm>
        </p:spPr>
        <p:txBody>
          <a:bodyPr/>
          <a:lstStyle/>
          <a:p>
            <a:r>
              <a:rPr lang="en-US" dirty="0" smtClean="0"/>
              <a:t>Probes are calibrated at low frequency (~1 MHz)</a:t>
            </a:r>
          </a:p>
          <a:p>
            <a:r>
              <a:rPr lang="en-US" dirty="0" smtClean="0"/>
              <a:t>Calibration data are then extrapolated to nominal </a:t>
            </a:r>
            <a:r>
              <a:rPr lang="en-US" dirty="0"/>
              <a:t>frequencies </a:t>
            </a:r>
            <a:r>
              <a:rPr lang="en-US" dirty="0" smtClean="0"/>
              <a:t>(48 to 63 MHz)</a:t>
            </a:r>
          </a:p>
          <a:p>
            <a:r>
              <a:rPr lang="en-US" dirty="0" smtClean="0"/>
              <a:t>Probe coupling is *very* sensitive to its depth in its port</a:t>
            </a:r>
          </a:p>
          <a:p>
            <a:endParaRPr lang="en-US" dirty="0" smtClean="0"/>
          </a:p>
        </p:txBody>
      </p:sp>
      <p:sp>
        <p:nvSpPr>
          <p:cNvPr id="35" name="ZoneTexte 34"/>
          <p:cNvSpPr txBox="1"/>
          <p:nvPr/>
        </p:nvSpPr>
        <p:spPr>
          <a:xfrm>
            <a:off x="4639310" y="2263519"/>
            <a:ext cx="2599690" cy="584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~ 3.3 dB/mm </a:t>
            </a:r>
            <a:br>
              <a:rPr lang="fr-FR" sz="1800" dirty="0" smtClean="0"/>
            </a:br>
            <a:r>
              <a:rPr lang="fr-FR" sz="1400" dirty="0" err="1" smtClean="0"/>
              <a:t>from</a:t>
            </a:r>
            <a:r>
              <a:rPr lang="fr-FR" sz="1400" dirty="0" smtClean="0"/>
              <a:t> </a:t>
            </a:r>
            <a:r>
              <a:rPr lang="fr-FR" sz="1400" dirty="0" err="1" smtClean="0"/>
              <a:t>modelling</a:t>
            </a:r>
            <a:r>
              <a:rPr lang="fr-FR" sz="1400" dirty="0" smtClean="0"/>
              <a:t>/</a:t>
            </a:r>
            <a:r>
              <a:rPr lang="fr-FR" sz="1400" dirty="0" err="1" smtClean="0"/>
              <a:t>measurements</a:t>
            </a:r>
            <a:endParaRPr lang="en-GB" sz="1400" dirty="0"/>
          </a:p>
        </p:txBody>
      </p:sp>
      <p:sp>
        <p:nvSpPr>
          <p:cNvPr id="4" name="Rectangle 3"/>
          <p:cNvSpPr/>
          <p:nvPr/>
        </p:nvSpPr>
        <p:spPr>
          <a:xfrm>
            <a:off x="325120" y="5313430"/>
            <a:ext cx="874776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57925">
              <a:buClr>
                <a:srgbClr val="548235"/>
              </a:buClr>
              <a:buSzPct val="80000"/>
            </a:pPr>
            <a:endParaRPr lang="en-US" sz="1800" b="1" dirty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  <a:p>
            <a:pPr marL="239481" lvl="0" indent="-239481" defTabSz="957925"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1800" b="1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Q2 was the first antenna to be </a:t>
            </a:r>
            <a:r>
              <a:rPr lang="en-US" sz="1800" b="1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assembled and calibrated</a:t>
            </a:r>
            <a:endParaRPr lang="en-US" sz="1800" b="1" dirty="0">
              <a:solidFill>
                <a:srgbClr val="E7E6E6">
                  <a:lumMod val="50000"/>
                </a:srgbClr>
              </a:solidFill>
              <a:latin typeface="Calibri" charset="0"/>
            </a:endParaRPr>
          </a:p>
          <a:p>
            <a:pPr marL="718444" lvl="1" indent="-239481" defTabSz="957925">
              <a:buClr>
                <a:srgbClr val="548235"/>
              </a:buClr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Probes have been disassembled then reinstalled *after* the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  <a:t>calibration (for welding access) </a:t>
            </a:r>
            <a:b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</a:rPr>
            </a:b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mechanical error 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between 1</a:t>
            </a:r>
            <a:r>
              <a:rPr lang="en-US" sz="1600" baseline="300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st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 and 2</a:t>
            </a:r>
            <a:r>
              <a:rPr lang="en-US" sz="1600" baseline="300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nd</a:t>
            </a:r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  <a:latin typeface="Calibri" charset="0"/>
                <a:sym typeface="Wingdings" panose="05000000000000000000" pitchFamily="2" charset="2"/>
              </a:rPr>
              <a:t> assembly?</a:t>
            </a:r>
            <a:endParaRPr lang="en-US" sz="1600" dirty="0">
              <a:solidFill>
                <a:srgbClr val="E7E6E6">
                  <a:lumMod val="50000"/>
                </a:srgbClr>
              </a:solidFill>
              <a:latin typeface="Calibri" charset="0"/>
              <a:sym typeface="Wingdings" panose="05000000000000000000" pitchFamily="2" charset="2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12065" r="10931" b="4702"/>
          <a:stretch/>
        </p:blipFill>
        <p:spPr bwMode="auto">
          <a:xfrm>
            <a:off x="523240" y="2204864"/>
            <a:ext cx="3103880" cy="295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/>
          <p:nvPr/>
        </p:nvCxnSpPr>
        <p:spPr>
          <a:xfrm>
            <a:off x="1249680" y="2194560"/>
            <a:ext cx="0" cy="4429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5340" y="2637507"/>
            <a:ext cx="571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1386839" y="2089448"/>
            <a:ext cx="1027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900" dirty="0" smtClean="0">
                <a:solidFill>
                  <a:schemeClr val="accent1"/>
                </a:solidFill>
              </a:rPr>
              <a:t>Probe </a:t>
            </a:r>
            <a:r>
              <a:rPr lang="fr-FR" sz="900" dirty="0" err="1" smtClean="0">
                <a:solidFill>
                  <a:schemeClr val="accent1"/>
                </a:solidFill>
              </a:rPr>
              <a:t>head</a:t>
            </a:r>
            <a:r>
              <a:rPr lang="fr-FR" sz="900" dirty="0" smtClean="0">
                <a:solidFill>
                  <a:schemeClr val="accent1"/>
                </a:solidFill>
              </a:rPr>
              <a:t> </a:t>
            </a:r>
            <a:r>
              <a:rPr lang="fr-FR" sz="900" dirty="0" err="1" smtClean="0">
                <a:solidFill>
                  <a:schemeClr val="accent1"/>
                </a:solidFill>
              </a:rPr>
              <a:t>depth</a:t>
            </a:r>
            <a:endParaRPr lang="en-GB" sz="900" dirty="0">
              <a:solidFill>
                <a:schemeClr val="accent1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348740" y="252159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900" dirty="0" smtClean="0">
                <a:solidFill>
                  <a:schemeClr val="accent1"/>
                </a:solidFill>
              </a:rPr>
              <a:t>0</a:t>
            </a:r>
            <a:endParaRPr lang="en-GB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624"/>
            <a:ext cx="4564380" cy="59532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221441"/>
            <a:ext cx="7955279" cy="328666"/>
          </a:xfrm>
        </p:spPr>
        <p:txBody>
          <a:bodyPr/>
          <a:lstStyle/>
          <a:p>
            <a:r>
              <a:rPr lang="fr-FR" sz="1800" dirty="0" smtClean="0"/>
              <a:t>How Q2 voltage probe calibration </a:t>
            </a:r>
            <a:r>
              <a:rPr lang="fr-FR" sz="1800" dirty="0" err="1" smtClean="0"/>
              <a:t>should</a:t>
            </a:r>
            <a:r>
              <a:rPr lang="fr-FR" sz="1800" dirty="0" smtClean="0"/>
              <a:t> </a:t>
            </a:r>
            <a:r>
              <a:rPr lang="fr-FR" sz="1800" dirty="0" err="1" smtClean="0"/>
              <a:t>be</a:t>
            </a:r>
            <a:r>
              <a:rPr lang="fr-FR" sz="1800" dirty="0" smtClean="0"/>
              <a:t> </a:t>
            </a:r>
            <a:r>
              <a:rPr lang="fr-FR" sz="1800" dirty="0" err="1" smtClean="0"/>
              <a:t>modified</a:t>
            </a:r>
            <a:r>
              <a:rPr lang="fr-FR" sz="1800" dirty="0" smtClean="0"/>
              <a:t> to match Q1 and Q4?</a:t>
            </a:r>
            <a:endParaRPr lang="en-GB" sz="1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15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64380" y="848091"/>
            <a:ext cx="4495800" cy="1729409"/>
          </a:xfrm>
        </p:spPr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shots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Friday 13/09</a:t>
            </a:r>
          </a:p>
          <a:p>
            <a:endParaRPr lang="fr-FR" dirty="0"/>
          </a:p>
          <a:p>
            <a:r>
              <a:rPr lang="fr-FR" dirty="0" smtClean="0"/>
              <a:t>Voltages </a:t>
            </a:r>
            <a:r>
              <a:rPr lang="fr-FR" dirty="0" err="1" smtClean="0"/>
              <a:t>compared</a:t>
            </a:r>
            <a:r>
              <a:rPr lang="fr-FR" dirty="0" smtClean="0"/>
              <a:t> </a:t>
            </a:r>
            <a:r>
              <a:rPr lang="fr-FR" dirty="0" err="1" smtClean="0"/>
              <a:t>btw</a:t>
            </a:r>
            <a:r>
              <a:rPr lang="fr-FR" dirty="0" smtClean="0"/>
              <a:t> Q2 and Q4 </a:t>
            </a:r>
            <a:r>
              <a:rPr lang="fr-FR" dirty="0" err="1" smtClean="0"/>
              <a:t>during</a:t>
            </a:r>
            <a:r>
              <a:rPr lang="fr-FR" dirty="0" smtClean="0"/>
              <a:t> 4.06 </a:t>
            </a:r>
            <a:r>
              <a:rPr lang="fr-FR" dirty="0"/>
              <a:t>et 4.16 </a:t>
            </a:r>
            <a:r>
              <a:rPr lang="fr-FR" dirty="0" smtClean="0"/>
              <a:t>for pulses 55108 to 55114</a:t>
            </a:r>
          </a:p>
          <a:p>
            <a:pPr lvl="1"/>
            <a:r>
              <a:rPr lang="fr-FR" dirty="0" err="1" smtClean="0"/>
              <a:t>Caveat</a:t>
            </a:r>
            <a:r>
              <a:rPr lang="fr-FR" dirty="0" smtClean="0"/>
              <a:t>: VSWR not </a:t>
            </a:r>
            <a:r>
              <a:rPr lang="fr-FR" dirty="0" err="1" smtClean="0"/>
              <a:t>exactly</a:t>
            </a:r>
            <a:r>
              <a:rPr lang="fr-FR" dirty="0" smtClean="0"/>
              <a:t> </a:t>
            </a:r>
            <a:r>
              <a:rPr lang="fr-FR" dirty="0" err="1" smtClean="0"/>
              <a:t>identical</a:t>
            </a:r>
            <a:r>
              <a:rPr lang="fr-FR" dirty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frozen</a:t>
            </a:r>
            <a:r>
              <a:rPr lang="fr-FR" dirty="0" smtClean="0"/>
              <a:t> </a:t>
            </a:r>
            <a:r>
              <a:rPr lang="fr-FR" dirty="0" err="1" smtClean="0"/>
              <a:t>capacitor</a:t>
            </a:r>
            <a:r>
              <a:rPr lang="fr-FR" dirty="0" smtClean="0"/>
              <a:t> positions)</a:t>
            </a:r>
            <a:endParaRPr lang="en-GB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99479"/>
              </p:ext>
            </p:extLst>
          </p:nvPr>
        </p:nvGraphicFramePr>
        <p:xfrm>
          <a:off x="4679579" y="2575112"/>
          <a:ext cx="4312023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06"/>
                <a:gridCol w="793119"/>
                <a:gridCol w="948099"/>
                <a:gridCol w="948099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</a:t>
                      </a:r>
                      <a:r>
                        <a:rPr lang="fr-FR" baseline="-25000" dirty="0" smtClean="0"/>
                        <a:t>Q2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</a:t>
                      </a:r>
                      <a:r>
                        <a:rPr lang="fr-FR" baseline="-25000" dirty="0" smtClean="0"/>
                        <a:t>Q4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</a:t>
                      </a:r>
                      <a:r>
                        <a:rPr lang="fr-FR" baseline="-25000" dirty="0" smtClean="0"/>
                        <a:t>Q2</a:t>
                      </a:r>
                      <a:r>
                        <a:rPr lang="fr-FR" dirty="0" smtClean="0"/>
                        <a:t>/V</a:t>
                      </a:r>
                      <a:r>
                        <a:rPr lang="fr-FR" baseline="-25000" dirty="0" smtClean="0"/>
                        <a:t>Q4</a:t>
                      </a:r>
                      <a:endParaRPr lang="en-GB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Gauche Haut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11.95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1.25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Gauche Bas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19.9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1.23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Droit Haut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12.3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1.35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Droit Bas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13.9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16.5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0.84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Espace réservé du texte 3"/>
          <p:cNvSpPr txBox="1">
            <a:spLocks/>
          </p:cNvSpPr>
          <p:nvPr/>
        </p:nvSpPr>
        <p:spPr>
          <a:xfrm>
            <a:off x="5821680" y="4628069"/>
            <a:ext cx="3198374" cy="64501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vert="horz" wrap="square" lIns="127723" tIns="63862" rIns="127723" bIns="63862" rtlCol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Tx/>
              <a:buNone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</a:t>
            </a:r>
            <a:r>
              <a:rPr lang="fr-FR" baseline="-25000" dirty="0" smtClean="0"/>
              <a:t>Q2</a:t>
            </a:r>
            <a:r>
              <a:rPr lang="fr-FR" dirty="0" smtClean="0"/>
              <a:t> ~ 1.25 x V</a:t>
            </a:r>
            <a:r>
              <a:rPr lang="fr-FR" baseline="-25000" dirty="0" smtClean="0"/>
              <a:t>Q4</a:t>
            </a:r>
            <a:r>
              <a:rPr lang="fr-FR" dirty="0" smtClean="0"/>
              <a:t> pour 3 sondes</a:t>
            </a:r>
          </a:p>
          <a:p>
            <a:r>
              <a:rPr lang="fr-FR" sz="1000" dirty="0" smtClean="0"/>
              <a:t>NB: 20log</a:t>
            </a:r>
            <a:r>
              <a:rPr lang="fr-FR" sz="1000" baseline="-25000" dirty="0" smtClean="0"/>
              <a:t>10</a:t>
            </a:r>
            <a:r>
              <a:rPr lang="fr-FR" sz="1000" dirty="0" smtClean="0"/>
              <a:t>(1.25) = 1.94 dB</a:t>
            </a:r>
            <a:endParaRPr lang="en-GB" sz="1000" dirty="0" smtClean="0"/>
          </a:p>
        </p:txBody>
      </p:sp>
      <p:sp>
        <p:nvSpPr>
          <p:cNvPr id="10" name="Espace réservé du texte 3"/>
          <p:cNvSpPr txBox="1">
            <a:spLocks/>
          </p:cNvSpPr>
          <p:nvPr/>
        </p:nvSpPr>
        <p:spPr>
          <a:xfrm>
            <a:off x="4091940" y="5435789"/>
            <a:ext cx="4928114" cy="700410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vert="horz" wrap="square" lIns="127723" tIns="63862" rIns="127723" bIns="63862" rtlCol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Tx/>
              <a:buNone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Correction proposée: </a:t>
            </a:r>
            <a:r>
              <a:rPr lang="fr-FR" dirty="0" smtClean="0">
                <a:sym typeface="Wingdings" panose="05000000000000000000" pitchFamily="2" charset="2"/>
              </a:rPr>
              <a:t>-1.94 dB pour ces 3 sondes</a:t>
            </a:r>
          </a:p>
          <a:p>
            <a:r>
              <a:rPr lang="fr-FR" sz="1400" dirty="0" smtClean="0">
                <a:sym typeface="Wingdings" panose="05000000000000000000" pitchFamily="2" charset="2"/>
              </a:rPr>
              <a:t> Erreur de positionnement équivalent à ~ 0.6 mm (crédible)</a:t>
            </a:r>
            <a:endParaRPr lang="fr-F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178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823199" cy="379192"/>
          </a:xfrm>
        </p:spPr>
        <p:txBody>
          <a:bodyPr/>
          <a:lstStyle/>
          <a:p>
            <a:r>
              <a:rPr lang="en-US" dirty="0" smtClean="0"/>
              <a:t>Test of the proposed modification (to be validated)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16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4437283" y="999067"/>
            <a:ext cx="4706717" cy="5416573"/>
          </a:xfrm>
        </p:spPr>
        <p:txBody>
          <a:bodyPr/>
          <a:lstStyle/>
          <a:p>
            <a:r>
              <a:rPr lang="en-US" dirty="0" smtClean="0"/>
              <a:t>#55144 vs #55145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ym typeface="Wingdings" panose="05000000000000000000" pitchFamily="2" charset="2"/>
              </a:rPr>
              <a:t> Q2 </a:t>
            </a:r>
            <a:r>
              <a:rPr lang="en-US" sz="1600" dirty="0" err="1" smtClean="0">
                <a:sym typeface="Wingdings" panose="05000000000000000000" pitchFamily="2" charset="2"/>
              </a:rPr>
              <a:t>Rc</a:t>
            </a:r>
            <a:r>
              <a:rPr lang="en-US" sz="1600" dirty="0" smtClean="0">
                <a:sym typeface="Wingdings" panose="05000000000000000000" pitchFamily="2" charset="2"/>
              </a:rPr>
              <a:t> increase </a:t>
            </a:r>
            <a:r>
              <a:rPr lang="en-US" sz="1400" dirty="0" smtClean="0">
                <a:sym typeface="Wingdings" panose="05000000000000000000" pitchFamily="2" charset="2"/>
              </a:rPr>
              <a:t>(consequence of reduced voltages)</a:t>
            </a:r>
            <a:r>
              <a:rPr lang="en-US" sz="1600" dirty="0" smtClean="0">
                <a:sym typeface="Wingdings" panose="05000000000000000000" pitchFamily="2" charset="2"/>
              </a:rPr>
              <a:t/>
            </a:r>
            <a:br>
              <a:rPr lang="en-US" sz="1600" dirty="0" smtClean="0">
                <a:sym typeface="Wingdings" panose="05000000000000000000" pitchFamily="2" charset="2"/>
              </a:rPr>
            </a:br>
            <a:r>
              <a:rPr lang="en-US" sz="1600" dirty="0" smtClean="0">
                <a:sym typeface="Wingdings" panose="05000000000000000000" pitchFamily="2" charset="2"/>
              </a:rPr>
              <a:t> No more power regulation and power ~ Q4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Risks: </a:t>
            </a:r>
            <a:r>
              <a:rPr lang="en-US" sz="1400" b="0" dirty="0" smtClean="0"/>
              <a:t>If the cause of voltage differences between Q2 and other antennas is different than a pure calibration problem, it may increase capacitor voltages and currents to: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27 kV </a:t>
            </a:r>
            <a:r>
              <a:rPr lang="en-US" sz="1400" dirty="0" smtClean="0">
                <a:sym typeface="Wingdings" panose="05000000000000000000" pitchFamily="2" charset="2"/>
              </a:rPr>
              <a:t>x 1.25 = 33.8 kV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anose="05000000000000000000" pitchFamily="2" charset="2"/>
              </a:rPr>
              <a:t> 915 A x 1.25 = 1143.8 A</a:t>
            </a:r>
            <a:endParaRPr lang="en-US" dirty="0" smtClean="0"/>
          </a:p>
          <a:p>
            <a:pPr lvl="0"/>
            <a:endParaRPr lang="en-US" sz="1600" dirty="0" smtClean="0">
              <a:solidFill>
                <a:srgbClr val="E7E6E6">
                  <a:lumMod val="50000"/>
                </a:srgbClr>
              </a:solidFill>
            </a:endParaRPr>
          </a:p>
          <a:p>
            <a:pPr lvl="0"/>
            <a:r>
              <a:rPr lang="en-US" sz="1600" dirty="0" smtClean="0">
                <a:solidFill>
                  <a:srgbClr val="E7E6E6">
                    <a:lumMod val="50000"/>
                  </a:srgbClr>
                </a:solidFill>
              </a:rPr>
              <a:t>Eventually: </a:t>
            </a:r>
            <a:r>
              <a:rPr lang="en-US" sz="1400" b="0" dirty="0" smtClean="0">
                <a:solidFill>
                  <a:srgbClr val="E7E6E6">
                    <a:lumMod val="50000"/>
                  </a:srgbClr>
                </a:solidFill>
              </a:rPr>
              <a:t>Measurements could be performed during S4 at low RF power on two antennas (side by side) with machine under vacuum. </a:t>
            </a:r>
            <a:endParaRPr lang="en-US" sz="1600" b="0" dirty="0" smtClean="0">
              <a:solidFill>
                <a:srgbClr val="E7E6E6">
                  <a:lumMod val="50000"/>
                </a:srgbClr>
              </a:solidFill>
            </a:endParaRPr>
          </a:p>
          <a:p>
            <a:endParaRPr lang="en-US" dirty="0" smtClean="0"/>
          </a:p>
          <a:p>
            <a:r>
              <a:rPr lang="en-US" u="sng" dirty="0" smtClean="0"/>
              <a:t>Conclusion</a:t>
            </a:r>
            <a:r>
              <a:rPr lang="en-US" dirty="0" smtClean="0"/>
              <a:t>: </a:t>
            </a:r>
            <a:r>
              <a:rPr lang="en-US" b="0" dirty="0" smtClean="0"/>
              <a:t>validation of this modification?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00100"/>
            <a:ext cx="4257560" cy="605790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2621280" y="4853940"/>
            <a:ext cx="0" cy="2057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705100" y="3322320"/>
            <a:ext cx="0" cy="2057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60757"/>
            <a:ext cx="7724139" cy="650036"/>
          </a:xfrm>
        </p:spPr>
        <p:txBody>
          <a:bodyPr/>
          <a:lstStyle/>
          <a:p>
            <a:r>
              <a:rPr lang="fr-FR" dirty="0" smtClean="0"/>
              <a:t>Quelle puissance peut on atteindre?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17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98924" y="921751"/>
            <a:ext cx="7886700" cy="652191"/>
          </a:xfrm>
        </p:spPr>
        <p:txBody>
          <a:bodyPr/>
          <a:lstStyle/>
          <a:p>
            <a:r>
              <a:rPr lang="fr-FR" dirty="0" smtClean="0"/>
              <a:t>Si on prend comme référence Q4</a:t>
            </a:r>
          </a:p>
          <a:p>
            <a:pPr lvl="1"/>
            <a:r>
              <a:rPr lang="fr-FR" dirty="0" smtClean="0"/>
              <a:t>2 MW / </a:t>
            </a:r>
            <a:r>
              <a:rPr lang="fr-FR" dirty="0" err="1" smtClean="0"/>
              <a:t>ant</a:t>
            </a:r>
            <a:r>
              <a:rPr lang="fr-FR" dirty="0" smtClean="0"/>
              <a:t> possible si </a:t>
            </a:r>
            <a:r>
              <a:rPr lang="fr-FR" dirty="0" err="1" smtClean="0"/>
              <a:t>Rc</a:t>
            </a:r>
            <a:r>
              <a:rPr lang="fr-FR" dirty="0" smtClean="0"/>
              <a:t> &gt; 1.6 Ohm soit 6 MW pour 3 antennes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558" y="2255519"/>
            <a:ext cx="6387041" cy="38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 flipV="1">
            <a:off x="1569720" y="3284220"/>
            <a:ext cx="3931920" cy="2324100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 rot="19799136">
            <a:off x="1943856" y="4273481"/>
            <a:ext cx="2481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dirty="0" smtClean="0">
                <a:solidFill>
                  <a:schemeClr val="accent3"/>
                </a:solidFill>
              </a:rPr>
              <a:t>Power </a:t>
            </a:r>
            <a:r>
              <a:rPr lang="fr-FR" sz="1200" dirty="0" err="1" smtClean="0">
                <a:solidFill>
                  <a:schemeClr val="accent3"/>
                </a:solidFill>
              </a:rPr>
              <a:t>regulation</a:t>
            </a:r>
            <a:r>
              <a:rPr lang="fr-FR" sz="1200" dirty="0" smtClean="0">
                <a:solidFill>
                  <a:schemeClr val="accent3"/>
                </a:solidFill>
              </a:rPr>
              <a:t> </a:t>
            </a:r>
            <a:r>
              <a:rPr lang="fr-FR" sz="1200" dirty="0" err="1" smtClean="0">
                <a:solidFill>
                  <a:schemeClr val="accent3"/>
                </a:solidFill>
              </a:rPr>
              <a:t>limit</a:t>
            </a:r>
            <a:r>
              <a:rPr lang="fr-FR" sz="1200" dirty="0" smtClean="0">
                <a:solidFill>
                  <a:schemeClr val="accent3"/>
                </a:solidFill>
              </a:rPr>
              <a:t>: </a:t>
            </a:r>
            <a:r>
              <a:rPr lang="fr-FR" sz="1200" dirty="0" err="1" smtClean="0">
                <a:solidFill>
                  <a:schemeClr val="accent3"/>
                </a:solidFill>
              </a:rPr>
              <a:t>P</a:t>
            </a:r>
            <a:r>
              <a:rPr lang="fr-FR" sz="1200" baseline="-25000" dirty="0" err="1" smtClean="0">
                <a:solidFill>
                  <a:schemeClr val="accent3"/>
                </a:solidFill>
              </a:rPr>
              <a:t>max</a:t>
            </a:r>
            <a:r>
              <a:rPr lang="fr-FR" sz="1200" dirty="0" smtClean="0">
                <a:solidFill>
                  <a:schemeClr val="accent3"/>
                </a:solidFill>
              </a:rPr>
              <a:t>~ 1.2 </a:t>
            </a:r>
            <a:r>
              <a:rPr lang="fr-FR" sz="1200" dirty="0" err="1" smtClean="0">
                <a:solidFill>
                  <a:schemeClr val="accent3"/>
                </a:solidFill>
              </a:rPr>
              <a:t>R</a:t>
            </a:r>
            <a:r>
              <a:rPr lang="fr-FR" sz="1200" baseline="-25000" dirty="0" err="1" smtClean="0">
                <a:solidFill>
                  <a:schemeClr val="accent3"/>
                </a:solidFill>
              </a:rPr>
              <a:t>c</a:t>
            </a:r>
            <a:r>
              <a:rPr lang="fr-FR" sz="1200" dirty="0" smtClean="0">
                <a:solidFill>
                  <a:schemeClr val="accent3"/>
                </a:solidFill>
              </a:rPr>
              <a:t> </a:t>
            </a:r>
            <a:endParaRPr lang="en-GB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7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400" y="870204"/>
            <a:ext cx="5204460" cy="31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4381" y="938202"/>
            <a:ext cx="4791646" cy="287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9577"/>
            <a:ext cx="6543039" cy="372396"/>
          </a:xfrm>
        </p:spPr>
        <p:txBody>
          <a:bodyPr/>
          <a:lstStyle/>
          <a:p>
            <a:r>
              <a:rPr lang="en-US" dirty="0" smtClean="0"/>
              <a:t>WEST Antenna Toroidal Phase Automatic Regulation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18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403860" y="4320271"/>
            <a:ext cx="8128424" cy="1667854"/>
          </a:xfrm>
        </p:spPr>
        <p:txBody>
          <a:bodyPr/>
          <a:lstStyle/>
          <a:p>
            <a:r>
              <a:rPr lang="en-US" dirty="0" smtClean="0"/>
              <a:t>Phase control started since #54626 (but not on all antennas/at the same time)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OK for Q4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Better control for Q2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Does not work on Q1 yet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Conclusion</a:t>
            </a:r>
            <a:r>
              <a:rPr lang="en-US" b="0" dirty="0" smtClean="0">
                <a:solidFill>
                  <a:schemeClr val="tx1"/>
                </a:solidFill>
              </a:rPr>
              <a:t>: still margin for improvements. Need to update hardware.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4381" y="938201"/>
            <a:ext cx="4791646" cy="287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64156"/>
            <a:ext cx="7861299" cy="643239"/>
          </a:xfrm>
        </p:spPr>
        <p:txBody>
          <a:bodyPr/>
          <a:lstStyle/>
          <a:p>
            <a:r>
              <a:rPr lang="fr-FR" dirty="0" err="1" smtClean="0"/>
              <a:t>Impurity</a:t>
            </a:r>
            <a:r>
              <a:rPr lang="fr-FR" dirty="0" smtClean="0"/>
              <a:t> production vs </a:t>
            </a:r>
            <a:r>
              <a:rPr lang="fr-FR" dirty="0"/>
              <a:t>phase</a:t>
            </a:r>
            <a:br>
              <a:rPr lang="fr-FR" dirty="0"/>
            </a:br>
            <a:r>
              <a:rPr lang="fr-FR" dirty="0"/>
              <a:t>WEST #</a:t>
            </a:r>
            <a:r>
              <a:rPr lang="fr-FR" dirty="0" smtClean="0"/>
              <a:t>55192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19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Espace réservé du contenu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89" y="3488540"/>
            <a:ext cx="3295971" cy="2432320"/>
          </a:xfrm>
          <a:prstGeom prst="rect">
            <a:avLst/>
          </a:prstGeom>
        </p:spPr>
      </p:pic>
      <p:pic>
        <p:nvPicPr>
          <p:cNvPr id="7" name="Espace réservé du contenu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8" y="796102"/>
            <a:ext cx="3598747" cy="2655759"/>
          </a:xfrm>
          <a:prstGeom prst="rect">
            <a:avLst/>
          </a:prstGeom>
        </p:spPr>
      </p:pic>
      <p:pic>
        <p:nvPicPr>
          <p:cNvPr id="8" name="Espace réservé du contenu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09" y="789839"/>
            <a:ext cx="3607233" cy="2662022"/>
          </a:xfrm>
          <a:prstGeom prst="rect">
            <a:avLst/>
          </a:prstGeo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8" y="3488540"/>
            <a:ext cx="3295972" cy="243232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98788" y="5836260"/>
            <a:ext cx="7886700" cy="898413"/>
          </a:xfrm>
        </p:spPr>
        <p:txBody>
          <a:bodyPr/>
          <a:lstStyle/>
          <a:p>
            <a:r>
              <a:rPr lang="fr-FR" dirty="0" err="1"/>
              <a:t>F</a:t>
            </a:r>
            <a:r>
              <a:rPr lang="fr-FR" dirty="0" err="1" smtClean="0"/>
              <a:t>ailure</a:t>
            </a:r>
            <a:r>
              <a:rPr lang="fr-FR" dirty="0" smtClean="0"/>
              <a:t> </a:t>
            </a:r>
            <a:r>
              <a:rPr lang="fr-FR" dirty="0"/>
              <a:t>in Q2 phase control leads </a:t>
            </a:r>
            <a:r>
              <a:rPr lang="fr-FR" dirty="0" smtClean="0"/>
              <a:t>to:</a:t>
            </a:r>
          </a:p>
          <a:p>
            <a:pPr lvl="1"/>
            <a:r>
              <a:rPr lang="fr-FR" dirty="0" err="1" smtClean="0"/>
              <a:t>Radiated</a:t>
            </a:r>
            <a:r>
              <a:rPr lang="fr-FR" dirty="0" smtClean="0"/>
              <a:t> power </a:t>
            </a:r>
            <a:r>
              <a:rPr lang="fr-FR" dirty="0" err="1" smtClean="0"/>
              <a:t>increase</a:t>
            </a:r>
            <a:endParaRPr lang="fr-FR" dirty="0" smtClean="0"/>
          </a:p>
          <a:p>
            <a:pPr lvl="1"/>
            <a:r>
              <a:rPr lang="fr-FR" dirty="0" smtClean="0"/>
              <a:t>WI </a:t>
            </a:r>
            <a:r>
              <a:rPr lang="fr-FR" dirty="0"/>
              <a:t>radiance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lateral</a:t>
            </a:r>
            <a:r>
              <a:rPr lang="fr-FR" dirty="0" smtClean="0"/>
              <a:t> </a:t>
            </a:r>
            <a:r>
              <a:rPr lang="fr-FR" dirty="0" err="1" smtClean="0"/>
              <a:t>limiters</a:t>
            </a:r>
            <a:r>
              <a:rPr lang="fr-FR" dirty="0" smtClean="0"/>
              <a:t> but not on divertor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de la réunion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660825" y="1067647"/>
            <a:ext cx="7924376" cy="4572239"/>
          </a:xfrm>
        </p:spPr>
        <p:txBody>
          <a:bodyPr/>
          <a:lstStyle/>
          <a:p>
            <a:r>
              <a:rPr lang="fr-FR" sz="1600" dirty="0"/>
              <a:t>Pour répondre à cette demande, je souhaite que l’on fasse ensemble un point technique sur le système ICRH de WEST :</a:t>
            </a:r>
            <a:endParaRPr lang="en-GB" sz="1600" dirty="0"/>
          </a:p>
          <a:p>
            <a:r>
              <a:rPr lang="en-US" sz="1600" dirty="0"/>
              <a:t> </a:t>
            </a:r>
            <a:r>
              <a:rPr lang="fr-FR" sz="1600" dirty="0" smtClean="0"/>
              <a:t>·</a:t>
            </a:r>
            <a:r>
              <a:rPr lang="fr-FR" sz="1600" dirty="0"/>
              <a:t>         </a:t>
            </a:r>
            <a:r>
              <a:rPr lang="fr-FR" sz="1600" u="sng" dirty="0"/>
              <a:t>Statut du système</a:t>
            </a:r>
            <a:r>
              <a:rPr lang="fr-FR" sz="1600" dirty="0"/>
              <a:t> : puissance max injectée par antenne, fiabilité, compatibilité technique LHCD, etc.</a:t>
            </a:r>
            <a:endParaRPr lang="en-GB" sz="1600" dirty="0"/>
          </a:p>
          <a:p>
            <a:r>
              <a:rPr lang="en-US" sz="1600" dirty="0"/>
              <a:t> </a:t>
            </a:r>
            <a:r>
              <a:rPr lang="fr-FR" sz="1600" dirty="0" smtClean="0"/>
              <a:t>·</a:t>
            </a:r>
            <a:r>
              <a:rPr lang="fr-FR" sz="1600" dirty="0"/>
              <a:t>        </a:t>
            </a:r>
            <a:r>
              <a:rPr lang="fr-FR" sz="1600" u="sng" dirty="0"/>
              <a:t> Potentiel du système en l’état</a:t>
            </a:r>
            <a:r>
              <a:rPr lang="fr-FR" sz="1600" dirty="0"/>
              <a:t> : puissance max possible sur les plasmas de WEST actuels et estimation en mode H, indépendamment du rayonnement et autres problèmes de contrôle</a:t>
            </a:r>
            <a:endParaRPr lang="en-GB" sz="1600" dirty="0"/>
          </a:p>
          <a:p>
            <a:r>
              <a:rPr lang="en-US" sz="1600" dirty="0"/>
              <a:t> </a:t>
            </a:r>
            <a:r>
              <a:rPr lang="fr-FR" sz="1600" dirty="0" smtClean="0"/>
              <a:t>·</a:t>
            </a:r>
            <a:r>
              <a:rPr lang="fr-FR" sz="1600" dirty="0"/>
              <a:t>        </a:t>
            </a:r>
            <a:r>
              <a:rPr lang="fr-FR" sz="1600" u="sng" dirty="0"/>
              <a:t> Impact attendu d’un dépôt de bore sur les protections latérales</a:t>
            </a:r>
            <a:r>
              <a:rPr lang="fr-FR" sz="1600" dirty="0"/>
              <a:t> : contribution de cette source par rapport aux autres, résultats d’ASDEX Upgrade avant le dépôt et après le dépôt sur une antenne similaire en terme de puissance totale rayonnée ?</a:t>
            </a:r>
            <a:endParaRPr lang="en-GB" sz="1600" dirty="0"/>
          </a:p>
          <a:p>
            <a:r>
              <a:rPr lang="en-US" sz="1600" dirty="0"/>
              <a:t> </a:t>
            </a:r>
            <a:r>
              <a:rPr lang="fr-FR" sz="1600" dirty="0" smtClean="0"/>
              <a:t>·</a:t>
            </a:r>
            <a:r>
              <a:rPr lang="fr-FR" sz="1600" dirty="0"/>
              <a:t>         </a:t>
            </a:r>
            <a:r>
              <a:rPr lang="fr-FR" sz="1600" u="sng" dirty="0"/>
              <a:t>Modifications des antennes de WEST</a:t>
            </a:r>
            <a:r>
              <a:rPr lang="fr-FR" sz="1600" dirty="0"/>
              <a:t> : pour augmenter la résistance de couplage ?</a:t>
            </a:r>
            <a:endParaRPr lang="en-GB" sz="1600" dirty="0"/>
          </a:p>
          <a:p>
            <a:r>
              <a:rPr lang="en-US" sz="1600" dirty="0"/>
              <a:t> </a:t>
            </a:r>
            <a:endParaRPr lang="en-GB" sz="1600" dirty="0"/>
          </a:p>
          <a:p>
            <a:r>
              <a:rPr lang="fr-FR" sz="1600" dirty="0"/>
              <a:t>Je propose de faire une première réunion pour explorer toutes les pistes (sans analyse des ressources et de planning à ce stade), la semaine du 16 au 20 septembre. On validera les éventuelles actions à lancer lors d’un prochain COPIL HCD.</a:t>
            </a:r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575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JH218595\Documents\WEST_C4\WEST_C4_IC_Rc_distribution_LSN_wo_L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" y="1769237"/>
            <a:ext cx="7972213" cy="47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440" y="199577"/>
            <a:ext cx="7569199" cy="372396"/>
          </a:xfrm>
        </p:spPr>
        <p:txBody>
          <a:bodyPr/>
          <a:lstStyle/>
          <a:p>
            <a:r>
              <a:rPr lang="fr-FR" dirty="0" err="1" smtClean="0"/>
              <a:t>Effect</a:t>
            </a:r>
            <a:r>
              <a:rPr lang="fr-FR" dirty="0" smtClean="0"/>
              <a:t> of LH on IC </a:t>
            </a:r>
            <a:r>
              <a:rPr lang="fr-FR" dirty="0" err="1" smtClean="0"/>
              <a:t>Coupling</a:t>
            </a:r>
            <a:r>
              <a:rPr lang="fr-FR" dirty="0" smtClean="0"/>
              <a:t> </a:t>
            </a:r>
            <a:r>
              <a:rPr lang="fr-FR" dirty="0" err="1" smtClean="0"/>
              <a:t>Resistance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20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98" name="Picture 2" descr="C:\Users\JH218595\Documents\WEST_C4\WEST_C4_IC_Rc_distribution_LSN_w_L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" y="1769237"/>
            <a:ext cx="7972213" cy="47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13"/>
          <p:cNvSpPr txBox="1">
            <a:spLocks/>
          </p:cNvSpPr>
          <p:nvPr/>
        </p:nvSpPr>
        <p:spPr>
          <a:xfrm>
            <a:off x="485140" y="935310"/>
            <a:ext cx="8128424" cy="1667854"/>
          </a:xfrm>
          <a:prstGeom prst="rect">
            <a:avLst/>
          </a:prstGeom>
        </p:spPr>
        <p:txBody>
          <a:bodyPr/>
          <a:lstStyle>
            <a:lvl1pPr marL="239481" indent="-239481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LH power increases the </a:t>
            </a:r>
            <a:r>
              <a:rPr lang="en-GB" dirty="0" err="1"/>
              <a:t>Rc</a:t>
            </a:r>
            <a:r>
              <a:rPr lang="en-GB" dirty="0"/>
              <a:t> average by 0.25 ohm</a:t>
            </a:r>
          </a:p>
          <a:p>
            <a:pPr lvl="1"/>
            <a:r>
              <a:rPr lang="en-GB" dirty="0"/>
              <a:t>But </a:t>
            </a:r>
            <a:r>
              <a:rPr lang="en-GB" dirty="0" smtClean="0"/>
              <a:t>important dispersion: </a:t>
            </a:r>
            <a:r>
              <a:rPr lang="en-GB" dirty="0"/>
              <a:t>sometime opposite </a:t>
            </a:r>
            <a:r>
              <a:rPr lang="en-GB" dirty="0" smtClean="0"/>
              <a:t>effects measured</a:t>
            </a:r>
            <a:endParaRPr lang="en-GB" dirty="0"/>
          </a:p>
          <a:p>
            <a:pPr lvl="1"/>
            <a:r>
              <a:rPr lang="en-GB" dirty="0" smtClean="0"/>
              <a:t>Database </a:t>
            </a:r>
            <a:r>
              <a:rPr lang="en-GB" dirty="0"/>
              <a:t>biased: few shot with LH and </a:t>
            </a:r>
            <a:r>
              <a:rPr lang="en-GB" dirty="0" smtClean="0"/>
              <a:t>Q2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4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 Modifications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21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65760" y="1874251"/>
            <a:ext cx="8374380" cy="5015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Reducing the radial gap between antenna limiters and Faraday screen (few mm)?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660825" y="1067647"/>
            <a:ext cx="7924376" cy="755810"/>
          </a:xfrm>
        </p:spPr>
        <p:txBody>
          <a:bodyPr/>
          <a:lstStyle/>
          <a:p>
            <a:r>
              <a:rPr lang="en-US" dirty="0" smtClean="0"/>
              <a:t>Q: Can we improve coupling by modifying the antennas? </a:t>
            </a:r>
          </a:p>
          <a:p>
            <a:r>
              <a:rPr lang="en-US" dirty="0" smtClean="0"/>
              <a:t>Some ideas: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698720" y="360093"/>
            <a:ext cx="8178580" cy="775597"/>
          </a:xfrm>
        </p:spPr>
        <p:txBody>
          <a:bodyPr/>
          <a:lstStyle/>
          <a:p>
            <a:r>
              <a:rPr lang="fr-FR" sz="2800" dirty="0"/>
              <a:t>Impact attendu d’un dépôt de bore sur les protections latérales</a:t>
            </a:r>
          </a:p>
        </p:txBody>
      </p:sp>
    </p:spTree>
    <p:extLst>
      <p:ext uri="{BB962C8B-B14F-4D97-AF65-F5344CB8AC3E}">
        <p14:creationId xmlns:p14="http://schemas.microsoft.com/office/powerpoint/2010/main" val="23386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de la </a:t>
            </a:r>
            <a:r>
              <a:rPr lang="fr-FR" dirty="0" err="1" smtClean="0"/>
              <a:t>boronisation</a:t>
            </a:r>
            <a:r>
              <a:rPr lang="fr-FR" dirty="0" smtClean="0"/>
              <a:t> sur la puissance rayonnée (</a:t>
            </a:r>
            <a:r>
              <a:rPr lang="fr-FR" dirty="0" err="1" smtClean="0"/>
              <a:t>bulk</a:t>
            </a:r>
            <a:r>
              <a:rPr lang="fr-FR" dirty="0" smtClean="0"/>
              <a:t>)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515350" y="6665913"/>
            <a:ext cx="628650" cy="153987"/>
          </a:xfrm>
        </p:spPr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23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C:\Users\JH218595\Documents\WEST_C4\WEST_C4_impact_bo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35" y="1143635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265420" y="1809988"/>
            <a:ext cx="11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 err="1" smtClean="0"/>
              <a:t>f</a:t>
            </a:r>
            <a:r>
              <a:rPr lang="fr-FR" sz="1800" baseline="-25000" dirty="0" err="1" smtClean="0"/>
              <a:t>rad</a:t>
            </a:r>
            <a:r>
              <a:rPr lang="fr-FR" sz="1800" dirty="0" smtClean="0"/>
              <a:t>=100%</a:t>
            </a:r>
            <a:endParaRPr lang="en-GB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6987540" y="1809988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 err="1" smtClean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fr-FR" sz="1800" baseline="-25000" dirty="0" err="1" smtClean="0">
                <a:solidFill>
                  <a:schemeClr val="bg2">
                    <a:lumMod val="50000"/>
                  </a:schemeClr>
                </a:solidFill>
              </a:rPr>
              <a:t>rad</a:t>
            </a:r>
            <a:r>
              <a:rPr lang="fr-FR" sz="1800" dirty="0" smtClean="0">
                <a:solidFill>
                  <a:schemeClr val="bg2">
                    <a:lumMod val="50000"/>
                  </a:schemeClr>
                </a:solidFill>
              </a:rPr>
              <a:t>=60</a:t>
            </a:r>
            <a:r>
              <a:rPr lang="fr-FR" sz="1800" dirty="0" smtClean="0"/>
              <a:t>%</a:t>
            </a:r>
            <a:endParaRPr lang="en-GB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7474244" y="2853928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f</a:t>
            </a:r>
            <a:r>
              <a:rPr lang="fr-FR" sz="1800" baseline="-250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rad</a:t>
            </a:r>
            <a:r>
              <a:rPr lang="fr-FR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=50%</a:t>
            </a:r>
            <a:endParaRPr lang="en-GB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339340" y="2766060"/>
            <a:ext cx="914400" cy="1242060"/>
          </a:xfrm>
          <a:prstGeom prst="ellipse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/>
          <p:cNvSpPr txBox="1"/>
          <p:nvPr/>
        </p:nvSpPr>
        <p:spPr>
          <a:xfrm>
            <a:off x="2534522" y="2392680"/>
            <a:ext cx="889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dirty="0" smtClean="0">
                <a:solidFill>
                  <a:schemeClr val="accent3"/>
                </a:solidFill>
              </a:rPr>
              <a:t>Phase tests</a:t>
            </a:r>
            <a:endParaRPr lang="en-GB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9644" y="52388"/>
            <a:ext cx="7237413" cy="909637"/>
          </a:xfrm>
        </p:spPr>
        <p:txBody>
          <a:bodyPr/>
          <a:lstStyle/>
          <a:p>
            <a:pPr algn="ctr"/>
            <a:r>
              <a:rPr lang="fr-FR" dirty="0" err="1" smtClean="0"/>
              <a:t>Outline</a:t>
            </a:r>
            <a:r>
              <a:rPr lang="fr-FR" dirty="0" smtClean="0"/>
              <a:t>, </a:t>
            </a:r>
            <a:r>
              <a:rPr lang="fr-FR" dirty="0" err="1" smtClean="0"/>
              <a:t>take-away</a:t>
            </a:r>
            <a:r>
              <a:rPr lang="fr-FR" dirty="0" smtClean="0"/>
              <a:t> message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6434" y="1268413"/>
            <a:ext cx="8904303" cy="4968875"/>
          </a:xfrm>
        </p:spPr>
        <p:txBody>
          <a:bodyPr/>
          <a:lstStyle/>
          <a:p>
            <a:r>
              <a:rPr lang="fr-FR" dirty="0" err="1" smtClean="0"/>
              <a:t>Need</a:t>
            </a:r>
            <a:r>
              <a:rPr lang="fr-FR" dirty="0" smtClean="0"/>
              <a:t> more </a:t>
            </a:r>
            <a:r>
              <a:rPr lang="fr-FR" dirty="0" err="1" smtClean="0"/>
              <a:t>margins</a:t>
            </a:r>
            <a:r>
              <a:rPr lang="fr-FR" dirty="0" smtClean="0"/>
              <a:t> on </a:t>
            </a:r>
            <a:r>
              <a:rPr lang="fr-FR" i="1" dirty="0" err="1" smtClean="0"/>
              <a:t>P</a:t>
            </a:r>
            <a:r>
              <a:rPr lang="fr-FR" i="1" baseline="-25000" dirty="0" err="1" smtClean="0"/>
              <a:t>sep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« </a:t>
            </a:r>
            <a:r>
              <a:rPr lang="fr-FR" dirty="0" err="1" smtClean="0"/>
              <a:t>useful</a:t>
            </a:r>
            <a:r>
              <a:rPr lang="fr-FR" dirty="0" smtClean="0"/>
              <a:t> » H-mode on WEST</a:t>
            </a:r>
          </a:p>
          <a:p>
            <a:pPr lvl="1">
              <a:lnSpc>
                <a:spcPct val="100000"/>
              </a:lnSpc>
            </a:pPr>
            <a:r>
              <a:rPr lang="fr-FR" sz="1800" i="1" dirty="0" err="1" smtClean="0"/>
              <a:t>P</a:t>
            </a:r>
            <a:r>
              <a:rPr lang="fr-FR" sz="1800" i="1" baseline="-25000" dirty="0" err="1" smtClean="0"/>
              <a:t>rad,bulk</a:t>
            </a:r>
            <a:r>
              <a:rPr lang="fr-FR" sz="1800" dirty="0" smtClean="0"/>
              <a:t> </a:t>
            </a:r>
            <a:r>
              <a:rPr lang="fr-FR" sz="1800" dirty="0" err="1" smtClean="0"/>
              <a:t>higher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ICRH </a:t>
            </a:r>
            <a:r>
              <a:rPr lang="fr-FR" sz="1800" dirty="0" err="1" smtClean="0"/>
              <a:t>than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LH at </a:t>
            </a:r>
            <a:r>
              <a:rPr lang="fr-FR" sz="1800" dirty="0" err="1" smtClean="0"/>
              <a:t>similar</a:t>
            </a:r>
            <a:r>
              <a:rPr lang="fr-FR" sz="1800" dirty="0" smtClean="0"/>
              <a:t> power.</a:t>
            </a:r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Especially</a:t>
            </a:r>
            <a:r>
              <a:rPr lang="fr-FR" sz="1800" dirty="0" smtClean="0"/>
              <a:t> </a:t>
            </a:r>
            <a:r>
              <a:rPr lang="fr-FR" sz="1800" dirty="0" err="1" smtClean="0"/>
              <a:t>when</a:t>
            </a:r>
            <a:r>
              <a:rPr lang="fr-FR" sz="1800" dirty="0" smtClean="0"/>
              <a:t> </a:t>
            </a:r>
            <a:r>
              <a:rPr lang="fr-FR" sz="1800" dirty="0" err="1" smtClean="0"/>
              <a:t>both</a:t>
            </a:r>
            <a:r>
              <a:rPr lang="fr-FR" sz="1800" dirty="0" smtClean="0"/>
              <a:t> </a:t>
            </a:r>
            <a:r>
              <a:rPr lang="fr-FR" sz="1800" dirty="0" err="1" smtClean="0"/>
              <a:t>systems</a:t>
            </a:r>
            <a:r>
              <a:rPr lang="fr-FR" sz="1800" dirty="0" smtClean="0"/>
              <a:t> are </a:t>
            </a:r>
            <a:r>
              <a:rPr lang="fr-FR" sz="1800" dirty="0" err="1" smtClean="0"/>
              <a:t>combined</a:t>
            </a:r>
            <a:r>
              <a:rPr lang="fr-FR" sz="1800" dirty="0" smtClean="0"/>
              <a:t> at high power.</a:t>
            </a:r>
          </a:p>
          <a:p>
            <a:pPr lvl="1"/>
            <a:endParaRPr lang="fr-FR" dirty="0"/>
          </a:p>
          <a:p>
            <a:r>
              <a:rPr lang="fr-FR" dirty="0" err="1" smtClean="0"/>
              <a:t>Experimental</a:t>
            </a:r>
            <a:r>
              <a:rPr lang="fr-FR" dirty="0" smtClean="0"/>
              <a:t> indications of contamination by IC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limiters</a:t>
            </a:r>
            <a:endParaRPr lang="fr-FR" dirty="0" smtClean="0"/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Effects</a:t>
            </a:r>
            <a:r>
              <a:rPr lang="fr-FR" sz="1800" dirty="0" smtClean="0"/>
              <a:t> of </a:t>
            </a:r>
            <a:r>
              <a:rPr lang="fr-FR" sz="1800" dirty="0" err="1" smtClean="0"/>
              <a:t>boronization</a:t>
            </a:r>
            <a:r>
              <a:rPr lang="fr-FR" sz="1800" dirty="0" smtClean="0"/>
              <a:t> on </a:t>
            </a:r>
            <a:r>
              <a:rPr lang="fr-FR" sz="1800" i="1" dirty="0" err="1" smtClean="0"/>
              <a:t>P</a:t>
            </a:r>
            <a:r>
              <a:rPr lang="fr-FR" sz="1800" i="1" baseline="-25000" dirty="0" err="1" smtClean="0"/>
              <a:t>rad,bulk</a:t>
            </a:r>
            <a:r>
              <a:rPr lang="fr-FR" sz="1800" dirty="0" smtClean="0"/>
              <a:t> in IC-</a:t>
            </a:r>
            <a:r>
              <a:rPr lang="fr-FR" sz="1800" dirty="0" err="1" smtClean="0"/>
              <a:t>heated</a:t>
            </a:r>
            <a:r>
              <a:rPr lang="fr-FR" sz="1800" dirty="0" smtClean="0"/>
              <a:t> </a:t>
            </a:r>
            <a:r>
              <a:rPr lang="fr-FR" sz="1800" dirty="0" err="1" smtClean="0"/>
              <a:t>discharges</a:t>
            </a:r>
            <a:r>
              <a:rPr lang="fr-FR" sz="18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On </a:t>
            </a:r>
            <a:r>
              <a:rPr lang="fr-FR" sz="1800" dirty="0" err="1" smtClean="0"/>
              <a:t>some</a:t>
            </a:r>
            <a:r>
              <a:rPr lang="fr-FR" sz="1800" dirty="0" smtClean="0"/>
              <a:t> sessions, the </a:t>
            </a:r>
            <a:r>
              <a:rPr lang="fr-FR" sz="1800" dirty="0" err="1" smtClean="0"/>
              <a:t>divertor</a:t>
            </a:r>
            <a:r>
              <a:rPr lang="fr-FR" sz="1800" dirty="0" smtClean="0"/>
              <a:t> source </a:t>
            </a:r>
            <a:r>
              <a:rPr lang="fr-FR" sz="1800" dirty="0" err="1" smtClean="0"/>
              <a:t>evolution</a:t>
            </a:r>
            <a:r>
              <a:rPr lang="fr-FR" sz="1800" dirty="0" smtClean="0"/>
              <a:t> </a:t>
            </a:r>
            <a:r>
              <a:rPr lang="fr-FR" sz="1800" dirty="0" err="1" smtClean="0"/>
              <a:t>is</a:t>
            </a:r>
            <a:r>
              <a:rPr lang="fr-FR" sz="1800" dirty="0" smtClean="0"/>
              <a:t> anti-</a:t>
            </a:r>
            <a:r>
              <a:rPr lang="fr-FR" sz="1800" dirty="0" err="1" smtClean="0"/>
              <a:t>correlated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i="1" dirty="0" err="1" smtClean="0"/>
              <a:t>P</a:t>
            </a:r>
            <a:r>
              <a:rPr lang="fr-FR" sz="1800" i="1" baseline="-25000" dirty="0" err="1" smtClean="0"/>
              <a:t>rad,bulk</a:t>
            </a:r>
            <a:r>
              <a:rPr lang="fr-FR" sz="18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Phase scans on WEST.</a:t>
            </a:r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Effect</a:t>
            </a:r>
            <a:r>
              <a:rPr lang="fr-FR" sz="1800" dirty="0" smtClean="0"/>
              <a:t> of LH-IC </a:t>
            </a:r>
            <a:r>
              <a:rPr lang="fr-FR" sz="1800" dirty="0" err="1" smtClean="0"/>
              <a:t>combination</a:t>
            </a:r>
            <a:r>
              <a:rPr lang="fr-FR" sz="1800" dirty="0" smtClean="0"/>
              <a:t> </a:t>
            </a:r>
            <a:r>
              <a:rPr lang="fr-FR" sz="1800" dirty="0" err="1" smtClean="0"/>
              <a:t>was</a:t>
            </a:r>
            <a:r>
              <a:rPr lang="fr-FR" sz="1800" dirty="0" smtClean="0"/>
              <a:t> </a:t>
            </a:r>
            <a:r>
              <a:rPr lang="fr-FR" sz="1800" dirty="0" err="1" smtClean="0"/>
              <a:t>observed</a:t>
            </a:r>
            <a:r>
              <a:rPr lang="fr-FR" sz="1800" dirty="0" smtClean="0"/>
              <a:t> on IC limiter sources.</a:t>
            </a:r>
          </a:p>
          <a:p>
            <a:pPr lvl="1"/>
            <a:endParaRPr lang="fr-FR" dirty="0"/>
          </a:p>
          <a:p>
            <a:r>
              <a:rPr lang="fr-FR" dirty="0" err="1" smtClean="0"/>
              <a:t>Clearer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r>
              <a:rPr lang="fr-FR" dirty="0" smtClean="0"/>
              <a:t>: W vs B-</a:t>
            </a:r>
            <a:r>
              <a:rPr lang="fr-FR" dirty="0" err="1" smtClean="0"/>
              <a:t>coated</a:t>
            </a:r>
            <a:r>
              <a:rPr lang="fr-FR" dirty="0" smtClean="0"/>
              <a:t> limiter </a:t>
            </a:r>
            <a:r>
              <a:rPr lang="fr-FR" dirty="0" err="1" smtClean="0"/>
              <a:t>comparison</a:t>
            </a:r>
            <a:endParaRPr lang="fr-FR" dirty="0" smtClean="0"/>
          </a:p>
          <a:p>
            <a:pPr lvl="1">
              <a:lnSpc>
                <a:spcPct val="100000"/>
              </a:lnSpc>
            </a:pPr>
            <a:r>
              <a:rPr lang="fr-FR" sz="1800" i="1" dirty="0" err="1" smtClean="0"/>
              <a:t>P</a:t>
            </a:r>
            <a:r>
              <a:rPr lang="fr-FR" sz="1800" i="1" baseline="-25000" dirty="0" err="1" smtClean="0"/>
              <a:t>rad</a:t>
            </a:r>
            <a:r>
              <a:rPr lang="fr-FR" sz="1800" dirty="0" smtClean="0"/>
              <a:t> </a:t>
            </a:r>
            <a:r>
              <a:rPr lang="fr-FR" sz="1800" dirty="0" err="1" smtClean="0"/>
              <a:t>reduction</a:t>
            </a:r>
            <a:r>
              <a:rPr lang="fr-FR" sz="1800" dirty="0" smtClean="0"/>
              <a:t> </a:t>
            </a:r>
            <a:r>
              <a:rPr lang="fr-FR" sz="1800" dirty="0" err="1" smtClean="0"/>
              <a:t>was</a:t>
            </a:r>
            <a:r>
              <a:rPr lang="fr-FR" sz="1800" dirty="0" smtClean="0"/>
              <a:t> </a:t>
            </a:r>
            <a:r>
              <a:rPr lang="fr-FR" sz="1800" dirty="0" err="1" smtClean="0"/>
              <a:t>measured</a:t>
            </a:r>
            <a:r>
              <a:rPr lang="fr-FR" sz="1800" dirty="0" smtClean="0"/>
              <a:t> in ASDEX upgrade.</a:t>
            </a:r>
          </a:p>
          <a:p>
            <a:pPr lvl="1">
              <a:lnSpc>
                <a:spcPct val="100000"/>
              </a:lnSpc>
            </a:pPr>
            <a:r>
              <a:rPr lang="fr-FR" sz="1800" dirty="0"/>
              <a:t>B-</a:t>
            </a:r>
            <a:r>
              <a:rPr lang="fr-FR" sz="1800" dirty="0" err="1"/>
              <a:t>coatings</a:t>
            </a:r>
            <a:r>
              <a:rPr lang="fr-FR" sz="1800" dirty="0"/>
              <a:t> </a:t>
            </a:r>
            <a:r>
              <a:rPr lang="fr-FR" sz="1800" dirty="0" err="1" smtClean="0"/>
              <a:t>presently</a:t>
            </a:r>
            <a:r>
              <a:rPr lang="fr-FR" sz="1800" dirty="0" smtClean="0"/>
              <a:t> </a:t>
            </a:r>
            <a:r>
              <a:rPr lang="fr-FR" sz="1800" dirty="0" err="1" smtClean="0"/>
              <a:t>used</a:t>
            </a:r>
            <a:r>
              <a:rPr lang="fr-FR" sz="1800" dirty="0" smtClean="0"/>
              <a:t> on AUG. No </a:t>
            </a:r>
            <a:r>
              <a:rPr lang="fr-FR" sz="1800" dirty="0" err="1" smtClean="0"/>
              <a:t>operational</a:t>
            </a:r>
            <a:r>
              <a:rPr lang="fr-FR" sz="1800" dirty="0" smtClean="0"/>
              <a:t> issue </a:t>
            </a:r>
            <a:r>
              <a:rPr lang="fr-FR" sz="1800" dirty="0" err="1" smtClean="0"/>
              <a:t>reported</a:t>
            </a:r>
            <a:r>
              <a:rPr lang="fr-FR" sz="1800" dirty="0" smtClean="0"/>
              <a:t> in the </a:t>
            </a:r>
            <a:r>
              <a:rPr lang="fr-FR" sz="1800" dirty="0" err="1" smtClean="0"/>
              <a:t>litterature</a:t>
            </a:r>
            <a:r>
              <a:rPr lang="fr-FR" sz="18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Detrimental</a:t>
            </a:r>
            <a:r>
              <a:rPr lang="fr-FR" sz="1800" dirty="0" smtClean="0"/>
              <a:t> </a:t>
            </a:r>
            <a:r>
              <a:rPr lang="fr-FR" sz="1800" dirty="0" err="1" smtClean="0"/>
              <a:t>effect</a:t>
            </a:r>
            <a:r>
              <a:rPr lang="fr-FR" sz="1800" dirty="0" smtClean="0"/>
              <a:t> of W </a:t>
            </a:r>
            <a:r>
              <a:rPr lang="fr-FR" sz="1800" dirty="0" err="1" smtClean="0"/>
              <a:t>limiters</a:t>
            </a:r>
            <a:r>
              <a:rPr lang="fr-FR" sz="1800" dirty="0" smtClean="0"/>
              <a:t> on contamination </a:t>
            </a:r>
            <a:r>
              <a:rPr lang="fr-FR" sz="1800" dirty="0" err="1" smtClean="0"/>
              <a:t>observed</a:t>
            </a:r>
            <a:r>
              <a:rPr lang="fr-FR" sz="1800" smtClean="0"/>
              <a:t> on </a:t>
            </a:r>
            <a:r>
              <a:rPr lang="fr-FR" sz="1800" dirty="0" smtClean="0"/>
              <a:t>EAST.</a:t>
            </a:r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Indications for WEST.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CA94AA83-0CCF-4BF6-B13B-8CB6F491BF52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71091"/>
            <a:ext cx="7237413" cy="909637"/>
          </a:xfrm>
        </p:spPr>
        <p:txBody>
          <a:bodyPr/>
          <a:lstStyle/>
          <a:p>
            <a:pPr algn="ctr"/>
            <a:r>
              <a:rPr lang="fr-FR" dirty="0" err="1" smtClean="0"/>
              <a:t>Radiated</a:t>
            </a:r>
            <a:r>
              <a:rPr lang="fr-FR" dirty="0" smtClean="0"/>
              <a:t> power fraction on 20/09/2019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56C8C897-EAB8-44BB-985D-1496C093B517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236296" y="4862538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Outer </a:t>
            </a:r>
            <a:br>
              <a:rPr lang="fr-FR" sz="1800" dirty="0" smtClean="0">
                <a:solidFill>
                  <a:prstClr val="black"/>
                </a:solidFill>
              </a:rPr>
            </a:br>
            <a:r>
              <a:rPr lang="fr-FR" sz="1800" dirty="0" err="1" smtClean="0">
                <a:solidFill>
                  <a:prstClr val="black"/>
                </a:solidFill>
              </a:rPr>
              <a:t>divertor</a:t>
            </a:r>
            <a:endParaRPr lang="fr-FR" sz="1800" dirty="0">
              <a:solidFill>
                <a:prstClr val="black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657966"/>
            <a:ext cx="7848872" cy="1483656"/>
          </a:xfrm>
        </p:spPr>
        <p:txBody>
          <a:bodyPr/>
          <a:lstStyle/>
          <a:p>
            <a:r>
              <a:rPr lang="fr-FR" dirty="0" smtClean="0"/>
              <a:t>Target plasma</a:t>
            </a:r>
          </a:p>
          <a:p>
            <a:pPr lvl="1"/>
            <a:r>
              <a:rPr lang="fr-FR" dirty="0" smtClean="0"/>
              <a:t>LSN, </a:t>
            </a:r>
            <a:r>
              <a:rPr lang="fr-FR" dirty="0" err="1" smtClean="0"/>
              <a:t>Ip</a:t>
            </a:r>
            <a:r>
              <a:rPr lang="fr-FR" dirty="0" smtClean="0"/>
              <a:t>=500kA. Nl3~4-4,5</a:t>
            </a:r>
            <a:r>
              <a:rPr lang="fr-FR" baseline="30000" dirty="0" smtClean="0"/>
              <a:t>e</a:t>
            </a:r>
            <a:r>
              <a:rPr lang="fr-FR" dirty="0" smtClean="0"/>
              <a:t>19</a:t>
            </a:r>
          </a:p>
          <a:p>
            <a:pPr lvl="1"/>
            <a:r>
              <a:rPr lang="fr-FR" dirty="0" smtClean="0"/>
              <a:t>3 ICRF </a:t>
            </a:r>
            <a:r>
              <a:rPr lang="fr-FR" dirty="0" err="1" smtClean="0"/>
              <a:t>launchers</a:t>
            </a:r>
            <a:r>
              <a:rPr lang="fr-FR" dirty="0" smtClean="0"/>
              <a:t> and LH1 grill </a:t>
            </a:r>
            <a:r>
              <a:rPr lang="fr-FR" dirty="0" err="1" smtClean="0"/>
              <a:t>energized</a:t>
            </a:r>
            <a:r>
              <a:rPr lang="fr-FR" dirty="0" smtClean="0"/>
              <a:t> </a:t>
            </a:r>
            <a:r>
              <a:rPr lang="fr-FR" dirty="0" err="1" smtClean="0"/>
              <a:t>sequentially</a:t>
            </a:r>
            <a:r>
              <a:rPr lang="fr-FR" dirty="0" smtClean="0"/>
              <a:t> at </a:t>
            </a:r>
            <a:r>
              <a:rPr lang="fr-FR" dirty="0" err="1" smtClean="0"/>
              <a:t>similar</a:t>
            </a:r>
            <a:r>
              <a:rPr lang="fr-FR" dirty="0" smtClean="0"/>
              <a:t> power.</a:t>
            </a:r>
          </a:p>
          <a:p>
            <a:pPr lvl="1"/>
            <a:r>
              <a:rPr lang="fr-FR" i="1" dirty="0" smtClean="0"/>
              <a:t>P</a:t>
            </a:r>
            <a:r>
              <a:rPr lang="fr-FR" i="1" baseline="-25000" dirty="0" smtClean="0"/>
              <a:t>LH1</a:t>
            </a:r>
            <a:r>
              <a:rPr lang="fr-FR" dirty="0" smtClean="0"/>
              <a:t> Background (0,1MW,1,5MW) </a:t>
            </a:r>
            <a:r>
              <a:rPr lang="fr-FR" dirty="0" err="1" smtClean="0"/>
              <a:t>added</a:t>
            </a:r>
            <a:r>
              <a:rPr lang="fr-FR" dirty="0" smtClean="0"/>
              <a:t> on </a:t>
            </a:r>
            <a:r>
              <a:rPr lang="fr-FR" dirty="0" err="1" smtClean="0"/>
              <a:t>shot</a:t>
            </a:r>
            <a:r>
              <a:rPr lang="fr-FR" dirty="0" smtClean="0"/>
              <a:t> to </a:t>
            </a:r>
            <a:r>
              <a:rPr lang="fr-FR" dirty="0" err="1" smtClean="0"/>
              <a:t>shot</a:t>
            </a:r>
            <a:r>
              <a:rPr lang="fr-FR" dirty="0" smtClean="0"/>
              <a:t> basis.</a:t>
            </a:r>
          </a:p>
          <a:p>
            <a:pPr lvl="1"/>
            <a:r>
              <a:rPr lang="fr-FR" dirty="0" err="1" smtClean="0"/>
              <a:t>Then</a:t>
            </a:r>
            <a:r>
              <a:rPr lang="fr-FR" dirty="0" smtClean="0"/>
              <a:t> 3 </a:t>
            </a:r>
            <a:r>
              <a:rPr lang="fr-FR" dirty="0" err="1" smtClean="0"/>
              <a:t>antennas</a:t>
            </a:r>
            <a:r>
              <a:rPr lang="fr-FR" dirty="0" smtClean="0"/>
              <a:t> </a:t>
            </a:r>
            <a:r>
              <a:rPr lang="fr-FR" dirty="0" err="1" smtClean="0"/>
              <a:t>grouped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Detached</a:t>
            </a:r>
            <a:r>
              <a:rPr lang="fr-FR" dirty="0" smtClean="0"/>
              <a:t> plasma in first pulses, no visible </a:t>
            </a:r>
            <a:r>
              <a:rPr lang="fr-FR" dirty="0" err="1" smtClean="0"/>
              <a:t>consequence</a:t>
            </a:r>
            <a:r>
              <a:rPr lang="fr-FR" dirty="0" smtClean="0"/>
              <a:t> on </a:t>
            </a:r>
            <a:r>
              <a:rPr lang="fr-FR" i="1" dirty="0" err="1" smtClean="0"/>
              <a:t>P</a:t>
            </a:r>
            <a:r>
              <a:rPr lang="fr-FR" i="1" baseline="-25000" dirty="0" err="1" smtClean="0"/>
              <a:t>rad,bulk</a:t>
            </a:r>
            <a:r>
              <a:rPr lang="fr-FR" dirty="0" smtClean="0"/>
              <a:t>.</a:t>
            </a:r>
          </a:p>
          <a:p>
            <a:pPr lvl="1"/>
            <a:endParaRPr lang="fr-FR" dirty="0"/>
          </a:p>
        </p:txBody>
      </p:sp>
      <p:pic>
        <p:nvPicPr>
          <p:cNvPr id="16" name="Espace réservé du contenu 15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2736"/>
            <a:ext cx="4716016" cy="3530708"/>
          </a:xfrm>
        </p:spPr>
      </p:pic>
      <p:pic>
        <p:nvPicPr>
          <p:cNvPr id="19" name="Espace réservé du contenu 18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80728"/>
            <a:ext cx="4752528" cy="3558039"/>
          </a:xfrm>
        </p:spPr>
      </p:pic>
    </p:spTree>
    <p:extLst>
      <p:ext uri="{BB962C8B-B14F-4D97-AF65-F5344CB8AC3E}">
        <p14:creationId xmlns:p14="http://schemas.microsoft.com/office/powerpoint/2010/main" val="330361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1011" y="52388"/>
            <a:ext cx="7237413" cy="909637"/>
          </a:xfrm>
        </p:spPr>
        <p:txBody>
          <a:bodyPr/>
          <a:lstStyle/>
          <a:p>
            <a:r>
              <a:rPr lang="fr-FR" dirty="0" smtClean="0"/>
              <a:t>Effet of LH power on IC </a:t>
            </a:r>
            <a:r>
              <a:rPr lang="fr-FR" dirty="0" err="1" smtClean="0"/>
              <a:t>radiated</a:t>
            </a:r>
            <a:r>
              <a:rPr lang="fr-FR" dirty="0" smtClean="0"/>
              <a:t> fraction?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80728"/>
            <a:ext cx="6348022" cy="4752528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CEA | 10 AVRIL 2012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1016917E-74CD-4BB2-B8DC-EA1AE9A51FE9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5733256"/>
            <a:ext cx="8172464" cy="720080"/>
          </a:xfrm>
        </p:spPr>
        <p:txBody>
          <a:bodyPr/>
          <a:lstStyle/>
          <a:p>
            <a:pPr lvl="1"/>
            <a:r>
              <a:rPr lang="fr-FR" dirty="0" err="1">
                <a:latin typeface="Symbol" panose="05050102010706020507" pitchFamily="18" charset="2"/>
              </a:rPr>
              <a:t>D</a:t>
            </a:r>
            <a:r>
              <a:rPr lang="fr-FR" i="1" dirty="0" err="1"/>
              <a:t>P</a:t>
            </a:r>
            <a:r>
              <a:rPr lang="fr-FR" i="1" baseline="-25000" dirty="0" err="1"/>
              <a:t>rad,bulk</a:t>
            </a:r>
            <a:r>
              <a:rPr lang="fr-FR" dirty="0"/>
              <a:t>/</a:t>
            </a:r>
            <a:r>
              <a:rPr lang="fr-FR" i="1" dirty="0"/>
              <a:t>P</a:t>
            </a:r>
            <a:r>
              <a:rPr lang="fr-FR" i="1" baseline="-25000" dirty="0"/>
              <a:t>ICRH</a:t>
            </a:r>
            <a:r>
              <a:rPr lang="fr-FR" dirty="0"/>
              <a:t> </a:t>
            </a:r>
            <a:r>
              <a:rPr lang="fr-FR" dirty="0" smtClean="0"/>
              <a:t>close to LH in absence of </a:t>
            </a:r>
            <a:r>
              <a:rPr lang="fr-FR" dirty="0"/>
              <a:t>LH background.</a:t>
            </a:r>
          </a:p>
          <a:p>
            <a:pPr lvl="1"/>
            <a:r>
              <a:rPr lang="fr-FR" dirty="0" err="1" smtClean="0">
                <a:latin typeface="Symbol" panose="05050102010706020507" pitchFamily="18" charset="2"/>
              </a:rPr>
              <a:t>D</a:t>
            </a:r>
            <a:r>
              <a:rPr lang="fr-FR" i="1" dirty="0" err="1" smtClean="0"/>
              <a:t>P</a:t>
            </a:r>
            <a:r>
              <a:rPr lang="fr-FR" i="1" baseline="-25000" dirty="0" err="1" smtClean="0"/>
              <a:t>rad,bulk</a:t>
            </a:r>
            <a:r>
              <a:rPr lang="fr-FR" dirty="0" smtClean="0"/>
              <a:t>/</a:t>
            </a:r>
            <a:r>
              <a:rPr lang="fr-FR" i="1" dirty="0" smtClean="0"/>
              <a:t>P</a:t>
            </a:r>
            <a:r>
              <a:rPr lang="fr-FR" i="1" baseline="-25000" dirty="0" smtClean="0"/>
              <a:t>ICRH</a:t>
            </a:r>
            <a:r>
              <a:rPr lang="fr-FR" dirty="0" smtClean="0"/>
              <a:t> </a:t>
            </a:r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 smtClean="0"/>
              <a:t> in </a:t>
            </a:r>
            <a:r>
              <a:rPr lang="fr-FR" dirty="0" err="1" smtClean="0"/>
              <a:t>presence</a:t>
            </a:r>
            <a:r>
              <a:rPr lang="fr-FR" dirty="0" smtClean="0"/>
              <a:t> of LH background.</a:t>
            </a:r>
          </a:p>
          <a:p>
            <a:pPr lvl="1"/>
            <a:r>
              <a:rPr lang="fr-FR" dirty="0" err="1" smtClean="0"/>
              <a:t>Yet</a:t>
            </a:r>
            <a:r>
              <a:rPr lang="fr-FR" dirty="0" smtClean="0"/>
              <a:t> large </a:t>
            </a:r>
            <a:r>
              <a:rPr lang="fr-FR" dirty="0" err="1" smtClean="0"/>
              <a:t>scatter</a:t>
            </a:r>
            <a:r>
              <a:rPr lang="fr-FR" dirty="0" smtClean="0"/>
              <a:t>, </a:t>
            </a:r>
            <a:r>
              <a:rPr lang="fr-FR" dirty="0" err="1" smtClean="0"/>
              <a:t>strong</a:t>
            </a:r>
            <a:r>
              <a:rPr lang="fr-FR" dirty="0" smtClean="0"/>
              <a:t> IC </a:t>
            </a:r>
            <a:r>
              <a:rPr lang="fr-FR" dirty="0" err="1" smtClean="0"/>
              <a:t>antenna</a:t>
            </a:r>
            <a:r>
              <a:rPr lang="fr-FR" dirty="0" smtClean="0"/>
              <a:t> </a:t>
            </a:r>
            <a:r>
              <a:rPr lang="fr-FR" dirty="0" err="1" smtClean="0"/>
              <a:t>dependance</a:t>
            </a:r>
            <a:r>
              <a:rPr lang="fr-FR" dirty="0" smtClean="0"/>
              <a:t>. </a:t>
            </a:r>
            <a:r>
              <a:rPr lang="fr-FR" dirty="0" err="1" smtClean="0"/>
              <a:t>Hidden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Caveat</a:t>
            </a:r>
            <a:r>
              <a:rPr lang="fr-FR" dirty="0" smtClean="0"/>
              <a:t>: </a:t>
            </a:r>
            <a:r>
              <a:rPr lang="fr-FR" dirty="0" err="1" smtClean="0"/>
              <a:t>only</a:t>
            </a:r>
            <a:r>
              <a:rPr lang="fr-FR" dirty="0" smtClean="0"/>
              <a:t> Q2 </a:t>
            </a:r>
            <a:r>
              <a:rPr lang="fr-FR" dirty="0" err="1" smtClean="0"/>
              <a:t>antenna</a:t>
            </a:r>
            <a:r>
              <a:rPr lang="fr-FR" dirty="0" smtClean="0"/>
              <a:t> </a:t>
            </a:r>
            <a:r>
              <a:rPr lang="fr-FR" dirty="0" err="1" smtClean="0"/>
              <a:t>monitored</a:t>
            </a:r>
            <a:r>
              <a:rPr lang="fr-FR" dirty="0" smtClean="0"/>
              <a:t> by DVIS.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77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3" y="52388"/>
            <a:ext cx="7560839" cy="909637"/>
          </a:xfrm>
        </p:spPr>
        <p:txBody>
          <a:bodyPr/>
          <a:lstStyle/>
          <a:p>
            <a:pPr algn="ctr">
              <a:defRPr/>
            </a:pPr>
            <a:r>
              <a:rPr lang="fr-FR" sz="2800" cap="none" dirty="0" smtClean="0"/>
              <a:t>Radiation in ICRF-</a:t>
            </a:r>
            <a:r>
              <a:rPr lang="fr-FR" sz="2800" cap="none" dirty="0" err="1" smtClean="0"/>
              <a:t>only</a:t>
            </a:r>
            <a:r>
              <a:rPr lang="fr-FR" sz="2800" cap="none" dirty="0" smtClean="0"/>
              <a:t> </a:t>
            </a:r>
            <a:r>
              <a:rPr lang="fr-FR" sz="2800" cap="none" dirty="0" err="1" smtClean="0"/>
              <a:t>discharges</a:t>
            </a:r>
            <a:r>
              <a:rPr lang="fr-FR" sz="2800" cap="none" dirty="0" smtClean="0"/>
              <a:t>, </a:t>
            </a:r>
            <a:r>
              <a:rPr lang="fr-FR" sz="2800" cap="none" dirty="0" err="1" smtClean="0"/>
              <a:t>week</a:t>
            </a:r>
            <a:r>
              <a:rPr lang="fr-FR" sz="2800" cap="none" dirty="0" smtClean="0"/>
              <a:t> 36</a:t>
            </a:r>
            <a:endParaRPr lang="fr-FR" sz="2800" cap="non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2051050" y="6309320"/>
            <a:ext cx="5940425" cy="365125"/>
          </a:xfrm>
        </p:spPr>
        <p:txBody>
          <a:bodyPr/>
          <a:lstStyle/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7DDD5AA-CD16-4015-9D56-A3CDCB866FD0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83" y="1025116"/>
            <a:ext cx="5883929" cy="4405079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179512" y="4725168"/>
            <a:ext cx="8640960" cy="165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923925" algn="l" rtl="0" eaLnBrk="0" fontAlgn="base" hangingPunct="0">
              <a:spcBef>
                <a:spcPct val="0"/>
              </a:spcBef>
              <a:spcAft>
                <a:spcPts val="400"/>
              </a:spcAft>
              <a:buFont typeface="Arial" charset="0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90000"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36000"/>
              <a:buFont typeface="Arial" charset="0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36000"/>
              <a:buBlip>
                <a:blip r:embed="rId4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Arial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fr-FR" sz="1800" dirty="0" err="1" smtClean="0"/>
              <a:t>Statistics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ICRH </a:t>
            </a:r>
            <a:r>
              <a:rPr lang="fr-FR" sz="1800" dirty="0" err="1" smtClean="0"/>
              <a:t>alone</a:t>
            </a:r>
            <a:endParaRPr lang="fr-FR" sz="1800" dirty="0" smtClean="0"/>
          </a:p>
          <a:p>
            <a:pPr lvl="1" defTabSz="914400"/>
            <a:r>
              <a:rPr lang="fr-FR" sz="1800" dirty="0" err="1" smtClean="0"/>
              <a:t>Mainly</a:t>
            </a:r>
            <a:r>
              <a:rPr lang="fr-FR" sz="1800" dirty="0" smtClean="0"/>
              <a:t> USN pulses.</a:t>
            </a:r>
          </a:p>
          <a:p>
            <a:pPr lvl="1" defTabSz="914400"/>
            <a:r>
              <a:rPr lang="fr-FR" sz="1800" dirty="0" err="1" smtClean="0"/>
              <a:t>Boronization</a:t>
            </a:r>
            <a:r>
              <a:rPr lang="fr-FR" sz="1800" dirty="0" smtClean="0"/>
              <a:t> on 02/09.</a:t>
            </a:r>
          </a:p>
          <a:p>
            <a:pPr lvl="1" defTabSz="914400"/>
            <a:r>
              <a:rPr lang="fr-FR" sz="1800" dirty="0" err="1" smtClean="0"/>
              <a:t>Between</a:t>
            </a:r>
            <a:r>
              <a:rPr lang="fr-FR" sz="1800" dirty="0" smtClean="0"/>
              <a:t> 03/09 (</a:t>
            </a:r>
            <a:r>
              <a:rPr lang="fr-FR" sz="1800" dirty="0" err="1" smtClean="0"/>
              <a:t>late</a:t>
            </a:r>
            <a:r>
              <a:rPr lang="fr-FR" sz="1800" dirty="0" smtClean="0"/>
              <a:t>) and 06/09 (</a:t>
            </a:r>
            <a:r>
              <a:rPr lang="fr-FR" sz="1800" dirty="0" err="1" smtClean="0"/>
              <a:t>late</a:t>
            </a:r>
            <a:r>
              <a:rPr lang="fr-FR" sz="1800" dirty="0" smtClean="0"/>
              <a:t>): 1 session in USN, 4 in LSN, no ICRH</a:t>
            </a:r>
          </a:p>
          <a:p>
            <a:pPr lvl="1" defTabSz="914400"/>
            <a:r>
              <a:rPr lang="fr-FR" sz="1800" dirty="0" err="1"/>
              <a:t>Frad</a:t>
            </a:r>
            <a:r>
              <a:rPr lang="fr-FR" sz="1800" dirty="0"/>
              <a:t> </a:t>
            </a:r>
            <a:r>
              <a:rPr lang="fr-FR" sz="1800" dirty="0" err="1"/>
              <a:t>slightly</a:t>
            </a:r>
            <a:r>
              <a:rPr lang="fr-FR" sz="1800" dirty="0"/>
              <a:t> </a:t>
            </a:r>
            <a:r>
              <a:rPr lang="fr-FR" sz="1800" dirty="0" err="1"/>
              <a:t>higher</a:t>
            </a:r>
            <a:r>
              <a:rPr lang="fr-FR" sz="1800" dirty="0"/>
              <a:t> far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boro</a:t>
            </a:r>
            <a:r>
              <a:rPr lang="fr-FR" sz="1800" dirty="0" smtClean="0"/>
              <a:t>.</a:t>
            </a:r>
          </a:p>
          <a:p>
            <a:pPr lvl="1" defTabSz="914400"/>
            <a:r>
              <a:rPr lang="fr-FR" sz="1800" dirty="0" smtClean="0"/>
              <a:t>But </a:t>
            </a:r>
            <a:r>
              <a:rPr lang="fr-FR" sz="1800" dirty="0" err="1"/>
              <a:t>f</a:t>
            </a:r>
            <a:r>
              <a:rPr lang="fr-FR" sz="1800" dirty="0" err="1" smtClean="0"/>
              <a:t>rad</a:t>
            </a:r>
            <a:r>
              <a:rPr lang="fr-FR" sz="1800" dirty="0" smtClean="0"/>
              <a:t> </a:t>
            </a:r>
            <a:r>
              <a:rPr lang="fr-FR" sz="1800" dirty="0" err="1" smtClean="0"/>
              <a:t>less</a:t>
            </a:r>
            <a:r>
              <a:rPr lang="fr-FR" sz="1800" dirty="0" smtClean="0"/>
              <a:t> </a:t>
            </a:r>
            <a:r>
              <a:rPr lang="fr-FR" sz="1800" dirty="0" err="1" smtClean="0"/>
              <a:t>than</a:t>
            </a:r>
            <a:r>
              <a:rPr lang="fr-FR" sz="1800" dirty="0" smtClean="0"/>
              <a:t> 50% </a:t>
            </a:r>
            <a:r>
              <a:rPr lang="fr-FR" sz="1800" dirty="0" err="1" smtClean="0"/>
              <a:t>is</a:t>
            </a:r>
            <a:r>
              <a:rPr lang="fr-FR" sz="1800" dirty="0" smtClean="0"/>
              <a:t> possible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ICRH </a:t>
            </a:r>
            <a:r>
              <a:rPr lang="fr-FR" sz="1800" dirty="0" err="1" smtClean="0"/>
              <a:t>alone</a:t>
            </a:r>
            <a:r>
              <a:rPr lang="fr-FR" sz="1800" dirty="0" smtClean="0"/>
              <a:t> far </a:t>
            </a:r>
            <a:r>
              <a:rPr lang="fr-FR" sz="1800" dirty="0" err="1" smtClean="0"/>
              <a:t>from</a:t>
            </a:r>
            <a:r>
              <a:rPr lang="fr-FR" sz="1800" dirty="0" smtClean="0"/>
              <a:t> </a:t>
            </a:r>
            <a:r>
              <a:rPr lang="fr-FR" sz="1800" dirty="0" err="1" smtClean="0"/>
              <a:t>boronization</a:t>
            </a:r>
            <a:r>
              <a:rPr lang="fr-FR" sz="1800" dirty="0" smtClean="0"/>
              <a:t>… </a:t>
            </a:r>
            <a:r>
              <a:rPr lang="fr-FR" sz="1800" dirty="0" err="1" smtClean="0"/>
              <a:t>because</a:t>
            </a:r>
            <a:r>
              <a:rPr lang="fr-FR" sz="1800" dirty="0" smtClean="0"/>
              <a:t> ICRH </a:t>
            </a:r>
            <a:r>
              <a:rPr lang="fr-FR" sz="1800" dirty="0" err="1" smtClean="0"/>
              <a:t>was</a:t>
            </a:r>
            <a:r>
              <a:rPr lang="fr-FR" sz="1800" dirty="0" smtClean="0"/>
              <a:t> not </a:t>
            </a:r>
            <a:r>
              <a:rPr lang="fr-FR" sz="1800" dirty="0" err="1" smtClean="0"/>
              <a:t>used</a:t>
            </a:r>
            <a:r>
              <a:rPr lang="fr-FR" sz="1800" dirty="0" smtClean="0"/>
              <a:t>?</a:t>
            </a:r>
          </a:p>
          <a:p>
            <a:pPr lvl="1" defTabSz="914400"/>
            <a:r>
              <a:rPr lang="fr-FR" sz="1800" dirty="0" smtClean="0"/>
              <a:t>More </a:t>
            </a:r>
            <a:r>
              <a:rPr lang="fr-FR" sz="1800" dirty="0" err="1" smtClean="0"/>
              <a:t>bolometry</a:t>
            </a:r>
            <a:r>
              <a:rPr lang="fr-FR" sz="1800" dirty="0" smtClean="0"/>
              <a:t> signal </a:t>
            </a:r>
            <a:r>
              <a:rPr lang="fr-FR" sz="1800" dirty="0" err="1" smtClean="0"/>
              <a:t>when</a:t>
            </a:r>
            <a:r>
              <a:rPr lang="fr-FR" sz="1800" dirty="0" smtClean="0"/>
              <a:t> Q2 </a:t>
            </a:r>
            <a:r>
              <a:rPr lang="fr-FR" sz="1800" dirty="0" err="1" smtClean="0"/>
              <a:t>is</a:t>
            </a:r>
            <a:r>
              <a:rPr lang="fr-FR" sz="1800" dirty="0" smtClean="0"/>
              <a:t> </a:t>
            </a:r>
            <a:r>
              <a:rPr lang="fr-FR" sz="1800" dirty="0" err="1" smtClean="0"/>
              <a:t>used</a:t>
            </a:r>
            <a:r>
              <a:rPr lang="fr-FR" sz="1800" dirty="0" smtClean="0"/>
              <a:t>, </a:t>
            </a:r>
            <a:r>
              <a:rPr lang="fr-FR" sz="1800" dirty="0" err="1" smtClean="0"/>
              <a:t>even</a:t>
            </a:r>
            <a:r>
              <a:rPr lang="fr-FR" sz="1800" dirty="0" smtClean="0"/>
              <a:t> on 03/09. </a:t>
            </a:r>
            <a:r>
              <a:rPr lang="fr-FR" sz="1800" dirty="0" err="1" smtClean="0"/>
              <a:t>Measurement</a:t>
            </a:r>
            <a:r>
              <a:rPr lang="fr-FR" sz="1800" dirty="0" smtClean="0"/>
              <a:t> </a:t>
            </a:r>
            <a:r>
              <a:rPr lang="fr-FR" sz="1800" dirty="0" err="1" smtClean="0"/>
              <a:t>arftefact</a:t>
            </a:r>
            <a:r>
              <a:rPr lang="fr-FR" sz="1800" dirty="0" smtClean="0"/>
              <a:t>?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7306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5564776" cy="416614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52388"/>
            <a:ext cx="7705105" cy="909637"/>
          </a:xfrm>
        </p:spPr>
        <p:txBody>
          <a:bodyPr/>
          <a:lstStyle/>
          <a:p>
            <a:pPr algn="ctr">
              <a:defRPr/>
            </a:pPr>
            <a:r>
              <a:rPr lang="fr-FR" sz="2400" cap="none" dirty="0" err="1" smtClean="0"/>
              <a:t>Scaling</a:t>
            </a:r>
            <a:r>
              <a:rPr lang="fr-FR" sz="2400" cap="none" dirty="0" smtClean="0"/>
              <a:t> of </a:t>
            </a:r>
            <a:r>
              <a:rPr lang="fr-FR" sz="2400" i="1" cap="none" dirty="0" err="1" smtClean="0"/>
              <a:t>f</a:t>
            </a:r>
            <a:r>
              <a:rPr lang="fr-FR" sz="2400" i="1" cap="none" baseline="-25000" dirty="0" err="1" smtClean="0"/>
              <a:t>rad,bulk</a:t>
            </a:r>
            <a:r>
              <a:rPr lang="fr-FR" sz="2400" cap="none" dirty="0" smtClean="0"/>
              <a:t> in IC-</a:t>
            </a:r>
            <a:r>
              <a:rPr lang="fr-FR" sz="2400" cap="none" dirty="0" err="1" smtClean="0"/>
              <a:t>heated</a:t>
            </a:r>
            <a:r>
              <a:rPr lang="fr-FR" sz="2400" cap="none" dirty="0" smtClean="0"/>
              <a:t> plasmas </a:t>
            </a:r>
            <a:r>
              <a:rPr lang="fr-FR" sz="2400" cap="none" dirty="0" err="1" smtClean="0"/>
              <a:t>week</a:t>
            </a:r>
            <a:r>
              <a:rPr lang="fr-FR" sz="2400" cap="none" dirty="0" smtClean="0"/>
              <a:t> 36</a:t>
            </a:r>
            <a:endParaRPr lang="fr-FR" sz="2400" cap="non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CEA | 10 AVRIL 2012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7DDD5AA-CD16-4015-9D56-A3CDCB866FD0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49262" y="5241394"/>
            <a:ext cx="6162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 smtClean="0">
                <a:solidFill>
                  <a:prstClr val="black"/>
                </a:solidFill>
              </a:rPr>
              <a:t>Fit 03/09: </a:t>
            </a:r>
            <a:r>
              <a:rPr lang="fr-FR" sz="2000" dirty="0" err="1" smtClean="0">
                <a:solidFill>
                  <a:prstClr val="black"/>
                </a:solidFill>
              </a:rPr>
              <a:t>P</a:t>
            </a:r>
            <a:r>
              <a:rPr lang="fr-FR" sz="2000" baseline="-25000" dirty="0" err="1" smtClean="0">
                <a:solidFill>
                  <a:prstClr val="black"/>
                </a:solidFill>
              </a:rPr>
              <a:t>rad,bulk</a:t>
            </a:r>
            <a:r>
              <a:rPr lang="fr-FR" sz="2000" dirty="0" smtClean="0">
                <a:solidFill>
                  <a:prstClr val="black"/>
                </a:solidFill>
              </a:rPr>
              <a:t>=0,49*P</a:t>
            </a:r>
            <a:r>
              <a:rPr lang="fr-FR" sz="2000" baseline="-25000" dirty="0" smtClean="0">
                <a:solidFill>
                  <a:prstClr val="black"/>
                </a:solidFill>
                <a:latin typeface="Symbol" panose="05050102010706020507" pitchFamily="18" charset="2"/>
              </a:rPr>
              <a:t>W</a:t>
            </a:r>
            <a:r>
              <a:rPr lang="fr-FR" sz="2000" dirty="0" smtClean="0">
                <a:solidFill>
                  <a:prstClr val="black"/>
                </a:solidFill>
              </a:rPr>
              <a:t>+0,34*(P</a:t>
            </a:r>
            <a:r>
              <a:rPr lang="fr-FR" sz="2000" baseline="-25000" dirty="0" smtClean="0">
                <a:solidFill>
                  <a:prstClr val="black"/>
                </a:solidFill>
              </a:rPr>
              <a:t>Q1</a:t>
            </a:r>
            <a:r>
              <a:rPr lang="fr-FR" sz="2000" dirty="0" smtClean="0">
                <a:solidFill>
                  <a:prstClr val="black"/>
                </a:solidFill>
              </a:rPr>
              <a:t>+P</a:t>
            </a:r>
            <a:r>
              <a:rPr lang="fr-FR" sz="2000" baseline="-25000" dirty="0" smtClean="0">
                <a:solidFill>
                  <a:prstClr val="black"/>
                </a:solidFill>
              </a:rPr>
              <a:t>Q4</a:t>
            </a:r>
            <a:r>
              <a:rPr lang="fr-FR" sz="2000" dirty="0" smtClean="0">
                <a:solidFill>
                  <a:prstClr val="black"/>
                </a:solidFill>
              </a:rPr>
              <a:t>)+0,57*P</a:t>
            </a:r>
            <a:r>
              <a:rPr lang="fr-FR" sz="2000" baseline="-25000" dirty="0" smtClean="0">
                <a:solidFill>
                  <a:prstClr val="black"/>
                </a:solidFill>
              </a:rPr>
              <a:t>Q2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 smtClean="0">
                <a:solidFill>
                  <a:prstClr val="black"/>
                </a:solidFill>
              </a:rPr>
              <a:t>Fit 06/09: </a:t>
            </a:r>
            <a:r>
              <a:rPr lang="fr-FR" sz="2000" dirty="0" err="1" smtClean="0">
                <a:solidFill>
                  <a:prstClr val="black"/>
                </a:solidFill>
              </a:rPr>
              <a:t>P</a:t>
            </a:r>
            <a:r>
              <a:rPr lang="fr-FR" sz="2000" baseline="-25000" dirty="0" err="1" smtClean="0">
                <a:solidFill>
                  <a:prstClr val="black"/>
                </a:solidFill>
              </a:rPr>
              <a:t>rad,bulk</a:t>
            </a:r>
            <a:r>
              <a:rPr lang="fr-FR" sz="2000" dirty="0" smtClean="0">
                <a:solidFill>
                  <a:prstClr val="black"/>
                </a:solidFill>
              </a:rPr>
              <a:t>=0,71*P</a:t>
            </a:r>
            <a:r>
              <a:rPr lang="fr-FR" sz="2000" baseline="-25000" dirty="0" smtClean="0">
                <a:solidFill>
                  <a:prstClr val="black"/>
                </a:solidFill>
                <a:latin typeface="Symbol" panose="05050102010706020507" pitchFamily="18" charset="2"/>
              </a:rPr>
              <a:t>W</a:t>
            </a:r>
            <a:r>
              <a:rPr lang="fr-FR" sz="2000" dirty="0" smtClean="0">
                <a:solidFill>
                  <a:prstClr val="black"/>
                </a:solidFill>
              </a:rPr>
              <a:t>+0,43*(P</a:t>
            </a:r>
            <a:r>
              <a:rPr lang="fr-FR" sz="2000" baseline="-25000" dirty="0" smtClean="0">
                <a:solidFill>
                  <a:prstClr val="black"/>
                </a:solidFill>
              </a:rPr>
              <a:t>Q1</a:t>
            </a:r>
            <a:r>
              <a:rPr lang="fr-FR" sz="2000" dirty="0" smtClean="0">
                <a:solidFill>
                  <a:prstClr val="black"/>
                </a:solidFill>
              </a:rPr>
              <a:t>+P</a:t>
            </a:r>
            <a:r>
              <a:rPr lang="fr-FR" sz="2000" baseline="-25000" dirty="0" smtClean="0">
                <a:solidFill>
                  <a:prstClr val="black"/>
                </a:solidFill>
              </a:rPr>
              <a:t>Q4</a:t>
            </a:r>
            <a:r>
              <a:rPr lang="fr-FR" sz="2000" dirty="0" smtClean="0">
                <a:solidFill>
                  <a:prstClr val="black"/>
                </a:solidFill>
              </a:rPr>
              <a:t>)+0,60*P</a:t>
            </a:r>
            <a:r>
              <a:rPr lang="fr-FR" sz="2000" baseline="-25000" dirty="0" smtClean="0">
                <a:solidFill>
                  <a:prstClr val="black"/>
                </a:solidFill>
              </a:rPr>
              <a:t>Q2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2627784" y="5000982"/>
            <a:ext cx="1224136" cy="240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444208" y="594928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srgbClr val="0000FF"/>
                </a:solidFill>
              </a:rPr>
              <a:t>? </a:t>
            </a:r>
            <a:r>
              <a:rPr lang="fr-FR" sz="1800" dirty="0" err="1" smtClean="0">
                <a:solidFill>
                  <a:srgbClr val="0000FF"/>
                </a:solidFill>
              </a:rPr>
              <a:t>Bolometry</a:t>
            </a:r>
            <a:r>
              <a:rPr lang="fr-FR" sz="1800" dirty="0" smtClean="0">
                <a:solidFill>
                  <a:srgbClr val="0000FF"/>
                </a:solidFill>
              </a:rPr>
              <a:t> </a:t>
            </a:r>
            <a:r>
              <a:rPr lang="fr-FR" sz="1800" dirty="0" err="1" smtClean="0">
                <a:solidFill>
                  <a:srgbClr val="0000FF"/>
                </a:solidFill>
              </a:rPr>
              <a:t>during</a:t>
            </a:r>
            <a:r>
              <a:rPr lang="fr-FR" sz="1800" dirty="0" smtClean="0">
                <a:solidFill>
                  <a:srgbClr val="0000FF"/>
                </a:solidFill>
              </a:rPr>
              <a:t> Q2 ?</a:t>
            </a:r>
            <a:endParaRPr lang="fr-FR" sz="18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3486" y="5301208"/>
            <a:ext cx="1038514" cy="6480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white"/>
                </a:solidFill>
              </a:rPr>
              <a:t>  </a:t>
            </a: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275856" y="594928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srgbClr val="FF0000"/>
                </a:solidFill>
              </a:rPr>
              <a:t>Main </a:t>
            </a:r>
            <a:r>
              <a:rPr lang="fr-FR" sz="1800" dirty="0" err="1" smtClean="0">
                <a:solidFill>
                  <a:srgbClr val="FF0000"/>
                </a:solidFill>
              </a:rPr>
              <a:t>boro</a:t>
            </a:r>
            <a:r>
              <a:rPr lang="fr-FR" sz="1800" dirty="0" smtClean="0">
                <a:solidFill>
                  <a:srgbClr val="FF0000"/>
                </a:solidFill>
              </a:rPr>
              <a:t>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 smtClean="0">
                <a:solidFill>
                  <a:srgbClr val="FF0000"/>
                </a:solidFill>
              </a:rPr>
              <a:t>effect</a:t>
            </a:r>
            <a:endParaRPr lang="fr-FR" sz="1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44008" y="5301208"/>
            <a:ext cx="1728192" cy="64807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white"/>
                </a:solidFill>
              </a:rPr>
              <a:t>  </a:t>
            </a: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644009" y="594928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 smtClean="0">
                <a:solidFill>
                  <a:srgbClr val="00B050"/>
                </a:solidFill>
              </a:rPr>
              <a:t>Boro</a:t>
            </a:r>
            <a:r>
              <a:rPr lang="fr-FR" sz="1800" dirty="0" smtClean="0">
                <a:solidFill>
                  <a:srgbClr val="00B050"/>
                </a:solidFill>
              </a:rPr>
              <a:t> </a:t>
            </a:r>
            <a:r>
              <a:rPr lang="fr-FR" sz="1800" dirty="0" err="1" smtClean="0">
                <a:solidFill>
                  <a:srgbClr val="00B050"/>
                </a:solidFill>
              </a:rPr>
              <a:t>effect</a:t>
            </a:r>
            <a:r>
              <a:rPr lang="fr-FR" sz="1800" dirty="0" smtClean="0">
                <a:solidFill>
                  <a:srgbClr val="00B050"/>
                </a:solidFill>
              </a:rPr>
              <a:t> </a:t>
            </a:r>
            <a:r>
              <a:rPr lang="fr-FR" sz="1800" dirty="0" err="1" smtClean="0">
                <a:solidFill>
                  <a:srgbClr val="00B050"/>
                </a:solidFill>
              </a:rPr>
              <a:t>preserved</a:t>
            </a:r>
            <a:r>
              <a:rPr lang="fr-FR" sz="1800" dirty="0" smtClean="0">
                <a:solidFill>
                  <a:srgbClr val="00B050"/>
                </a:solidFill>
              </a:rPr>
              <a:t>?</a:t>
            </a:r>
            <a:endParaRPr lang="fr-FR" sz="18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44208" y="5301208"/>
            <a:ext cx="1167318" cy="648072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white"/>
                </a:solidFill>
              </a:rPr>
              <a:t>  </a:t>
            </a:r>
            <a:endParaRPr lang="fr-FR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-27384"/>
            <a:ext cx="7237413" cy="909637"/>
          </a:xfrm>
        </p:spPr>
        <p:txBody>
          <a:bodyPr/>
          <a:lstStyle/>
          <a:p>
            <a:pPr algn="ctr"/>
            <a:r>
              <a:rPr lang="fr-FR" sz="3200" cap="none" dirty="0" smtClean="0"/>
              <a:t>USN/LNS </a:t>
            </a:r>
            <a:r>
              <a:rPr lang="fr-FR" sz="3200" cap="none" dirty="0" err="1" smtClean="0"/>
              <a:t>comparison</a:t>
            </a:r>
            <a:r>
              <a:rPr lang="fr-FR" sz="3200" cap="none" dirty="0" smtClean="0"/>
              <a:t> on 18/09</a:t>
            </a:r>
            <a:endParaRPr lang="fr-FR" sz="24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6000" y="4581128"/>
            <a:ext cx="8172464" cy="1656183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fr-FR" sz="2000" dirty="0" err="1" smtClean="0"/>
              <a:t>Boronization</a:t>
            </a:r>
            <a:r>
              <a:rPr lang="fr-FR" sz="2000" dirty="0" smtClean="0"/>
              <a:t> on 16/09.</a:t>
            </a:r>
          </a:p>
          <a:p>
            <a:pPr lvl="1">
              <a:lnSpc>
                <a:spcPct val="100000"/>
              </a:lnSpc>
            </a:pPr>
            <a:r>
              <a:rPr lang="fr-FR" sz="2000" dirty="0" smtClean="0"/>
              <a:t>17/09: LSN plasmas </a:t>
            </a:r>
            <a:r>
              <a:rPr lang="fr-FR" sz="2000" dirty="0" err="1" smtClean="0"/>
              <a:t>heated</a:t>
            </a:r>
            <a:r>
              <a:rPr lang="fr-FR" sz="2000" dirty="0" smtClean="0"/>
              <a:t> by LH and ICRH (3-antennas).</a:t>
            </a:r>
          </a:p>
          <a:p>
            <a:pPr lvl="1">
              <a:lnSpc>
                <a:spcPct val="100000"/>
              </a:lnSpc>
            </a:pPr>
            <a:r>
              <a:rPr lang="fr-FR" sz="2000" dirty="0" smtClean="0"/>
              <a:t>18/09: ICRF-</a:t>
            </a:r>
            <a:r>
              <a:rPr lang="fr-FR" sz="2000" dirty="0" err="1" smtClean="0"/>
              <a:t>heated</a:t>
            </a:r>
            <a:r>
              <a:rPr lang="fr-FR" sz="2000" dirty="0" smtClean="0"/>
              <a:t> pulses in LSN at 700kA, </a:t>
            </a:r>
          </a:p>
          <a:p>
            <a:pPr lvl="1">
              <a:lnSpc>
                <a:spcPct val="100000"/>
              </a:lnSpc>
            </a:pPr>
            <a:r>
              <a:rPr lang="fr-FR" sz="2000" dirty="0" smtClean="0"/>
              <a:t>#55170: Switch to USN (clean </a:t>
            </a:r>
            <a:r>
              <a:rPr lang="fr-FR" sz="2000" dirty="0" err="1" smtClean="0"/>
              <a:t>divertor</a:t>
            </a:r>
            <a:r>
              <a:rPr lang="fr-FR" sz="2000" dirty="0" smtClean="0"/>
              <a:t>) and </a:t>
            </a:r>
            <a:r>
              <a:rPr lang="fr-FR" sz="2000" dirty="0" err="1" smtClean="0"/>
              <a:t>repeat</a:t>
            </a:r>
            <a:r>
              <a:rPr lang="fr-FR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Prad,bulk</a:t>
            </a:r>
            <a:r>
              <a:rPr lang="fr-FR" sz="2000" dirty="0" smtClean="0"/>
              <a:t>/</a:t>
            </a:r>
            <a:r>
              <a:rPr lang="fr-FR" sz="2000" dirty="0" err="1" smtClean="0"/>
              <a:t>Ptot</a:t>
            </a:r>
            <a:r>
              <a:rPr lang="fr-FR" sz="2000" dirty="0" smtClean="0"/>
              <a:t>: </a:t>
            </a:r>
            <a:r>
              <a:rPr lang="fr-FR" sz="2000" dirty="0" err="1" smtClean="0"/>
              <a:t>some</a:t>
            </a:r>
            <a:r>
              <a:rPr lang="fr-FR" sz="2000" dirty="0" smtClean="0"/>
              <a:t> </a:t>
            </a:r>
            <a:r>
              <a:rPr lang="fr-FR" sz="2000" dirty="0" err="1" smtClean="0"/>
              <a:t>reduction</a:t>
            </a:r>
            <a:r>
              <a:rPr lang="fr-FR" sz="2000" dirty="0" smtClean="0"/>
              <a:t> in </a:t>
            </a:r>
            <a:r>
              <a:rPr lang="fr-FR" sz="2000" dirty="0" err="1" smtClean="0"/>
              <a:t>ohmic</a:t>
            </a:r>
            <a:r>
              <a:rPr lang="fr-FR" sz="2000" dirty="0" smtClean="0"/>
              <a:t>, more marginal </a:t>
            </a:r>
            <a:r>
              <a:rPr lang="fr-FR" sz="2000" dirty="0" err="1" smtClean="0"/>
              <a:t>with</a:t>
            </a:r>
            <a:r>
              <a:rPr lang="fr-FR" sz="2000" dirty="0" smtClean="0"/>
              <a:t> ICRH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Prad,div</a:t>
            </a:r>
            <a:r>
              <a:rPr lang="fr-FR" sz="2000" dirty="0" smtClean="0"/>
              <a:t>/</a:t>
            </a:r>
            <a:r>
              <a:rPr lang="fr-FR" sz="2000" dirty="0" err="1" smtClean="0"/>
              <a:t>Ptot</a:t>
            </a:r>
            <a:r>
              <a:rPr lang="fr-FR" sz="2000" dirty="0" smtClean="0"/>
              <a:t>: </a:t>
            </a:r>
            <a:r>
              <a:rPr lang="fr-FR" sz="2000" dirty="0" err="1" smtClean="0"/>
              <a:t>reduction</a:t>
            </a:r>
            <a:r>
              <a:rPr lang="fr-FR" sz="2000" dirty="0" smtClean="0"/>
              <a:t> by 20-30% </a:t>
            </a:r>
            <a:r>
              <a:rPr lang="fr-FR" sz="2000" dirty="0" err="1" smtClean="0"/>
              <a:t>both</a:t>
            </a:r>
            <a:r>
              <a:rPr lang="fr-FR" sz="2000" dirty="0" smtClean="0"/>
              <a:t> in </a:t>
            </a:r>
            <a:r>
              <a:rPr lang="fr-FR" sz="2000" dirty="0" err="1" smtClean="0"/>
              <a:t>ohmic</a:t>
            </a:r>
            <a:r>
              <a:rPr lang="fr-FR" sz="2000" smtClean="0"/>
              <a:t> and IC.</a:t>
            </a:r>
            <a:endParaRPr lang="fr-FR" sz="200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" y="980729"/>
            <a:ext cx="4565001" cy="3417647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CEA | 10 AVRIL 2012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9362BCF6-4F07-4E9A-B127-FD3D775162E3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28" y="941168"/>
            <a:ext cx="4669583" cy="34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107440" y="196179"/>
            <a:ext cx="7884159" cy="379192"/>
          </a:xfrm>
        </p:spPr>
        <p:txBody>
          <a:bodyPr/>
          <a:lstStyle/>
          <a:p>
            <a:r>
              <a:rPr lang="en-US" dirty="0" smtClean="0"/>
              <a:t>Take-home message: there are margins for improvements </a:t>
            </a:r>
            <a:endParaRPr lang="en-US" dirty="0"/>
          </a:p>
        </p:txBody>
      </p:sp>
      <p:sp>
        <p:nvSpPr>
          <p:cNvPr id="18" name="Espace réservé du contenu 5"/>
          <p:cNvSpPr txBox="1">
            <a:spLocks/>
          </p:cNvSpPr>
          <p:nvPr/>
        </p:nvSpPr>
        <p:spPr>
          <a:xfrm>
            <a:off x="345440" y="883920"/>
            <a:ext cx="8202084" cy="5608320"/>
          </a:xfrm>
          <a:prstGeom prst="rect">
            <a:avLst/>
          </a:prstGeom>
        </p:spPr>
        <p:txBody>
          <a:bodyPr/>
          <a:lstStyle>
            <a:lvl1pPr marL="239481" indent="-239481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ICRH System Improvements</a:t>
            </a:r>
          </a:p>
          <a:p>
            <a:pPr lvl="1"/>
            <a:r>
              <a:rPr lang="en-US" sz="2400" dirty="0" smtClean="0"/>
              <a:t>Q2 coupling resistance normalization</a:t>
            </a:r>
          </a:p>
          <a:p>
            <a:pPr lvl="1"/>
            <a:r>
              <a:rPr lang="en-US" sz="2400" dirty="0" smtClean="0"/>
              <a:t>Phase control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 Plasma Scenario Improvements</a:t>
            </a:r>
          </a:p>
          <a:p>
            <a:pPr lvl="1"/>
            <a:r>
              <a:rPr lang="en-US" sz="2400" dirty="0" smtClean="0"/>
              <a:t>LSN vs USN shows large uncertainties </a:t>
            </a:r>
            <a:br>
              <a:rPr lang="en-US" sz="2400" dirty="0" smtClean="0"/>
            </a:br>
            <a:r>
              <a:rPr lang="en-US" sz="2400" dirty="0" smtClean="0"/>
              <a:t>	with LFS plasma radial location</a:t>
            </a:r>
          </a:p>
          <a:p>
            <a:endParaRPr lang="en-US" sz="2800" dirty="0" smtClean="0"/>
          </a:p>
          <a:p>
            <a:r>
              <a:rPr lang="en-US" sz="2800" dirty="0"/>
              <a:t> Impurity Production</a:t>
            </a:r>
          </a:p>
          <a:p>
            <a:pPr marL="360000" lvl="1"/>
            <a:r>
              <a:rPr lang="en-GB" sz="1800" dirty="0" err="1" smtClean="0"/>
              <a:t>P</a:t>
            </a:r>
            <a:r>
              <a:rPr lang="en-GB" sz="1800" baseline="-25000" dirty="0" err="1" smtClean="0"/>
              <a:t>rad</a:t>
            </a:r>
            <a:r>
              <a:rPr lang="en-GB" sz="1800" dirty="0" smtClean="0"/>
              <a:t> </a:t>
            </a:r>
            <a:r>
              <a:rPr lang="en-GB" sz="1800" dirty="0"/>
              <a:t>during ICRH sometimes larger than with LH. </a:t>
            </a:r>
          </a:p>
          <a:p>
            <a:pPr marL="360000" lvl="1"/>
            <a:r>
              <a:rPr lang="en-GB" sz="1800" dirty="0" smtClean="0"/>
              <a:t>Measurable </a:t>
            </a:r>
            <a:r>
              <a:rPr lang="en-GB" sz="1800" dirty="0"/>
              <a:t>contribution of IC </a:t>
            </a:r>
            <a:r>
              <a:rPr lang="en-GB" sz="1800" dirty="0" smtClean="0"/>
              <a:t>limiters </a:t>
            </a:r>
            <a:r>
              <a:rPr lang="en-GB" sz="1800" dirty="0"/>
              <a:t>to core contamination.</a:t>
            </a:r>
          </a:p>
          <a:p>
            <a:pPr marL="360000" lvl="1"/>
            <a:r>
              <a:rPr lang="en-GB" sz="1800" dirty="0" smtClean="0"/>
              <a:t>Low-Z </a:t>
            </a:r>
            <a:r>
              <a:rPr lang="en-GB" sz="1800" dirty="0"/>
              <a:t>material </a:t>
            </a:r>
            <a:r>
              <a:rPr lang="en-GB" sz="1800" dirty="0" smtClean="0">
                <a:sym typeface="Wingdings" panose="05000000000000000000" pitchFamily="2" charset="2"/>
              </a:rPr>
              <a:t> </a:t>
            </a:r>
            <a:r>
              <a:rPr lang="en-GB" sz="1800" dirty="0" smtClean="0"/>
              <a:t>may </a:t>
            </a:r>
            <a:r>
              <a:rPr lang="en-GB" sz="1800" dirty="0"/>
              <a:t>reach similar </a:t>
            </a:r>
            <a:r>
              <a:rPr lang="en-GB" sz="1800" dirty="0" err="1"/>
              <a:t>f</a:t>
            </a:r>
            <a:r>
              <a:rPr lang="en-GB" sz="1800" baseline="-25000" dirty="0" err="1"/>
              <a:t>rad</a:t>
            </a:r>
            <a:r>
              <a:rPr lang="en-GB" sz="1800" dirty="0"/>
              <a:t> during ICRH and LH.</a:t>
            </a:r>
            <a:endParaRPr lang="en-GB" sz="2400" dirty="0"/>
          </a:p>
          <a:p>
            <a:r>
              <a:rPr lang="en-US" sz="2800" dirty="0" smtClean="0"/>
              <a:t>Local Gas puffing recipes</a:t>
            </a:r>
          </a:p>
          <a:p>
            <a:pPr lvl="1"/>
            <a:r>
              <a:rPr lang="en-US" sz="2400" dirty="0" err="1" smtClean="0"/>
              <a:t>Tbd</a:t>
            </a:r>
            <a:r>
              <a:rPr lang="en-US" sz="2400" dirty="0" smtClean="0"/>
              <a:t>, especially if better pumping in C5</a:t>
            </a:r>
          </a:p>
          <a:p>
            <a:pPr lvl="1"/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/>
          </a:p>
        </p:txBody>
      </p:sp>
      <p:sp>
        <p:nvSpPr>
          <p:cNvPr id="19" name="Accolade fermante 18"/>
          <p:cNvSpPr/>
          <p:nvPr/>
        </p:nvSpPr>
        <p:spPr>
          <a:xfrm>
            <a:off x="5892800" y="1534160"/>
            <a:ext cx="406400" cy="21539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644640" y="1379220"/>
            <a:ext cx="2316480" cy="2405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From coupling POV:</a:t>
            </a: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4 MW IC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demonstrated</a:t>
            </a: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6 MW IC (60 s)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seems achievable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44640" y="4191000"/>
            <a:ext cx="2316480" cy="1043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Impurity production needs to be reduced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44640" y="5547360"/>
            <a:ext cx="2316480" cy="1043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Operation domain/recipes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76" y="1196751"/>
            <a:ext cx="5482382" cy="4104457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917"/>
            <a:ext cx="7237413" cy="909637"/>
          </a:xfrm>
        </p:spPr>
        <p:txBody>
          <a:bodyPr/>
          <a:lstStyle/>
          <a:p>
            <a:pPr algn="ctr"/>
            <a:r>
              <a:rPr lang="fr-FR" sz="3600" cap="none" dirty="0" err="1" smtClean="0"/>
              <a:t>Radiated</a:t>
            </a:r>
            <a:r>
              <a:rPr lang="fr-FR" sz="3600" cap="none" dirty="0" smtClean="0"/>
              <a:t> power fraction on 31/07</a:t>
            </a:r>
            <a:endParaRPr lang="fr-FR" sz="36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410" y="1124744"/>
            <a:ext cx="3952534" cy="4968552"/>
          </a:xfrm>
        </p:spPr>
        <p:txBody>
          <a:bodyPr/>
          <a:lstStyle/>
          <a:p>
            <a:r>
              <a:rPr lang="fr-FR" dirty="0" smtClean="0"/>
              <a:t>Target plasmas</a:t>
            </a:r>
          </a:p>
          <a:p>
            <a:pPr lvl="1"/>
            <a:r>
              <a:rPr lang="fr-FR" dirty="0" smtClean="0"/>
              <a:t>Nl3=4,5-5</a:t>
            </a:r>
            <a:r>
              <a:rPr lang="fr-FR" baseline="30000" dirty="0" smtClean="0"/>
              <a:t>e</a:t>
            </a:r>
            <a:r>
              <a:rPr lang="fr-FR" dirty="0" smtClean="0"/>
              <a:t>19</a:t>
            </a:r>
          </a:p>
          <a:p>
            <a:pPr lvl="1"/>
            <a:r>
              <a:rPr lang="fr-FR" dirty="0" smtClean="0"/>
              <a:t>ICRH </a:t>
            </a:r>
            <a:r>
              <a:rPr lang="fr-FR" dirty="0" err="1" smtClean="0"/>
              <a:t>only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Ip</a:t>
            </a:r>
            <a:r>
              <a:rPr lang="fr-FR" dirty="0" smtClean="0"/>
              <a:t> and </a:t>
            </a:r>
            <a:r>
              <a:rPr lang="fr-FR" dirty="0" err="1" smtClean="0"/>
              <a:t>Bt</a:t>
            </a:r>
            <a:r>
              <a:rPr lang="fr-FR" dirty="0" smtClean="0"/>
              <a:t> scans.</a:t>
            </a:r>
          </a:p>
          <a:p>
            <a:pPr lvl="1"/>
            <a:r>
              <a:rPr lang="fr-FR" dirty="0" smtClean="0"/>
              <a:t>Good IC </a:t>
            </a:r>
            <a:r>
              <a:rPr lang="fr-FR" dirty="0" err="1" smtClean="0"/>
              <a:t>heating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, </a:t>
            </a:r>
            <a:r>
              <a:rPr lang="fr-FR" dirty="0" err="1" smtClean="0"/>
              <a:t>except</a:t>
            </a:r>
            <a:r>
              <a:rPr lang="fr-FR" dirty="0" smtClean="0"/>
              <a:t> for off-axis </a:t>
            </a:r>
            <a:r>
              <a:rPr lang="fr-FR" dirty="0" err="1" smtClean="0"/>
              <a:t>heating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i="1" dirty="0" err="1" smtClean="0"/>
              <a:t>f</a:t>
            </a:r>
            <a:r>
              <a:rPr lang="fr-FR" i="1" baseline="-25000" dirty="0" err="1" smtClean="0"/>
              <a:t>rad</a:t>
            </a:r>
            <a:r>
              <a:rPr lang="fr-FR" dirty="0" smtClean="0"/>
              <a:t> </a:t>
            </a:r>
            <a:r>
              <a:rPr lang="fr-FR" dirty="0" err="1" smtClean="0"/>
              <a:t>increases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i="1" dirty="0" smtClean="0"/>
              <a:t>P</a:t>
            </a:r>
            <a:r>
              <a:rPr lang="fr-FR" i="1" baseline="-25000" dirty="0" smtClean="0"/>
              <a:t>ICRH</a:t>
            </a:r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35-50% in </a:t>
            </a:r>
            <a:r>
              <a:rPr lang="fr-FR" sz="1800" dirty="0" err="1" smtClean="0"/>
              <a:t>ohmic</a:t>
            </a:r>
            <a:r>
              <a:rPr lang="fr-FR" sz="1800" dirty="0" smtClean="0"/>
              <a:t>, </a:t>
            </a:r>
            <a:br>
              <a:rPr lang="fr-FR" sz="1800" dirty="0" smtClean="0"/>
            </a:br>
            <a:r>
              <a:rPr lang="fr-FR" sz="1800" dirty="0" smtClean="0"/>
              <a:t>60-75% </a:t>
            </a:r>
            <a:r>
              <a:rPr lang="fr-FR" sz="1800" dirty="0" err="1" smtClean="0"/>
              <a:t>with</a:t>
            </a:r>
            <a:r>
              <a:rPr lang="fr-FR" sz="1800" dirty="0" smtClean="0"/>
              <a:t> 1MW.</a:t>
            </a:r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Different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LH </a:t>
            </a:r>
            <a:r>
              <a:rPr lang="fr-FR" sz="1800" dirty="0" err="1" smtClean="0"/>
              <a:t>behaviour</a:t>
            </a:r>
            <a:r>
              <a:rPr lang="fr-FR" sz="18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Indicative of IC-</a:t>
            </a:r>
            <a:r>
              <a:rPr lang="fr-FR" sz="1800" dirty="0" err="1" smtClean="0"/>
              <a:t>specific</a:t>
            </a:r>
            <a:r>
              <a:rPr lang="fr-FR" sz="1800" dirty="0" smtClean="0"/>
              <a:t> contamination?</a:t>
            </a:r>
          </a:p>
          <a:p>
            <a:pPr lvl="1"/>
            <a:endParaRPr lang="fr-FR" dirty="0"/>
          </a:p>
          <a:p>
            <a:r>
              <a:rPr lang="fr-FR" dirty="0" err="1" smtClean="0"/>
              <a:t>Parametric</a:t>
            </a:r>
            <a:r>
              <a:rPr lang="fr-FR" dirty="0" smtClean="0"/>
              <a:t> </a:t>
            </a:r>
            <a:r>
              <a:rPr lang="fr-FR" dirty="0" err="1" smtClean="0"/>
              <a:t>dependance</a:t>
            </a:r>
            <a:endParaRPr lang="fr-FR" dirty="0"/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Slightly</a:t>
            </a:r>
            <a:r>
              <a:rPr lang="fr-FR" sz="1800" dirty="0" smtClean="0"/>
              <a:t> </a:t>
            </a:r>
            <a:r>
              <a:rPr lang="fr-FR" sz="1800" dirty="0" err="1" smtClean="0"/>
              <a:t>higher</a:t>
            </a:r>
            <a:r>
              <a:rPr lang="fr-FR" sz="1800" dirty="0" smtClean="0"/>
              <a:t> at </a:t>
            </a:r>
            <a:r>
              <a:rPr lang="fr-FR" sz="1800" i="1" dirty="0" err="1" smtClean="0"/>
              <a:t>I</a:t>
            </a:r>
            <a:r>
              <a:rPr lang="fr-FR" sz="1800" i="1" baseline="-25000" dirty="0" err="1" smtClean="0"/>
              <a:t>p</a:t>
            </a:r>
            <a:r>
              <a:rPr lang="fr-FR" sz="1800" dirty="0" smtClean="0"/>
              <a:t>=500kA </a:t>
            </a:r>
            <a:r>
              <a:rPr lang="fr-FR" sz="1800" dirty="0" err="1" smtClean="0"/>
              <a:t>than</a:t>
            </a:r>
            <a:r>
              <a:rPr lang="fr-FR" sz="1800" dirty="0" smtClean="0"/>
              <a:t> </a:t>
            </a:r>
            <a:r>
              <a:rPr lang="fr-FR" sz="1800" dirty="0" err="1" smtClean="0"/>
              <a:t>higher</a:t>
            </a:r>
            <a:r>
              <a:rPr lang="fr-FR" sz="1800" dirty="0" smtClean="0"/>
              <a:t> </a:t>
            </a:r>
            <a:r>
              <a:rPr lang="fr-FR" sz="1800" i="1" dirty="0" err="1" smtClean="0"/>
              <a:t>I</a:t>
            </a:r>
            <a:r>
              <a:rPr lang="fr-FR" sz="1800" i="1" baseline="-25000" dirty="0" err="1" smtClean="0"/>
              <a:t>p</a:t>
            </a:r>
            <a:r>
              <a:rPr lang="fr-FR" sz="1800" dirty="0" smtClean="0"/>
              <a:t>.</a:t>
            </a:r>
            <a:endParaRPr lang="fr-FR" sz="1800" dirty="0"/>
          </a:p>
          <a:p>
            <a:pPr lvl="1">
              <a:lnSpc>
                <a:spcPct val="100000"/>
              </a:lnSpc>
            </a:pPr>
            <a:r>
              <a:rPr lang="fr-FR" sz="1800" dirty="0" err="1" smtClean="0"/>
              <a:t>Slightly</a:t>
            </a:r>
            <a:r>
              <a:rPr lang="fr-FR" sz="1800" dirty="0" smtClean="0"/>
              <a:t> </a:t>
            </a:r>
            <a:r>
              <a:rPr lang="fr-FR" sz="1800" dirty="0" err="1" smtClean="0"/>
              <a:t>higher</a:t>
            </a:r>
            <a:r>
              <a:rPr lang="fr-FR" sz="1800" dirty="0" smtClean="0"/>
              <a:t> for off-axis </a:t>
            </a:r>
            <a:r>
              <a:rPr lang="fr-FR" sz="1800" dirty="0" err="1" smtClean="0"/>
              <a:t>heating</a:t>
            </a:r>
            <a:r>
              <a:rPr lang="fr-FR" sz="1800" dirty="0" smtClean="0"/>
              <a:t> (ITOR=1150A)</a:t>
            </a:r>
            <a:endParaRPr lang="fr-FR" sz="1800" dirty="0"/>
          </a:p>
          <a:p>
            <a:pPr lvl="1"/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679976A0-40EA-4F00-88F1-ABCF36E476DB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55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" y="1412776"/>
            <a:ext cx="4616741" cy="3456384"/>
          </a:xfrm>
        </p:spPr>
      </p:pic>
      <p:pic>
        <p:nvPicPr>
          <p:cNvPr id="15" name="Espace réservé du contenu 14"/>
          <p:cNvPicPr>
            <a:picLocks noGrp="1" noChangeAspect="1"/>
          </p:cNvPicPr>
          <p:nvPr>
            <p:ph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48" y="1340768"/>
            <a:ext cx="4520563" cy="338437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9" y="52388"/>
            <a:ext cx="7344816" cy="909637"/>
          </a:xfrm>
        </p:spPr>
        <p:txBody>
          <a:bodyPr/>
          <a:lstStyle/>
          <a:p>
            <a:pPr algn="ctr"/>
            <a:r>
              <a:rPr lang="fr-FR" sz="2800" cap="none" dirty="0" err="1" smtClean="0"/>
              <a:t>Divertor</a:t>
            </a:r>
            <a:r>
              <a:rPr lang="fr-FR" sz="2800" cap="none" dirty="0" smtClean="0"/>
              <a:t> visible </a:t>
            </a:r>
            <a:r>
              <a:rPr lang="fr-FR" sz="2800" cap="none" dirty="0" err="1" smtClean="0"/>
              <a:t>spectroscopy</a:t>
            </a:r>
            <a:r>
              <a:rPr lang="fr-FR" sz="2800" cap="none" dirty="0" smtClean="0"/>
              <a:t> </a:t>
            </a:r>
            <a:r>
              <a:rPr lang="fr-FR" sz="2800" cap="none" dirty="0" err="1" smtClean="0"/>
              <a:t>during</a:t>
            </a:r>
            <a:r>
              <a:rPr lang="fr-FR" sz="2800" cap="none" dirty="0" smtClean="0"/>
              <a:t> ICRH</a:t>
            </a:r>
            <a:endParaRPr lang="fr-FR" sz="28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5013176"/>
            <a:ext cx="8496944" cy="1224136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fr-FR" sz="2000" dirty="0" err="1" smtClean="0"/>
              <a:t>Inner</a:t>
            </a:r>
            <a:r>
              <a:rPr lang="fr-FR" sz="2000" dirty="0" smtClean="0"/>
              <a:t>: </a:t>
            </a:r>
            <a:r>
              <a:rPr lang="fr-FR" sz="2000" dirty="0" err="1" smtClean="0"/>
              <a:t>Both</a:t>
            </a:r>
            <a:r>
              <a:rPr lang="fr-FR" sz="2000" dirty="0" smtClean="0"/>
              <a:t> DI and WI line radiance </a:t>
            </a:r>
            <a:r>
              <a:rPr lang="fr-FR" sz="2000" dirty="0" err="1" smtClean="0"/>
              <a:t>decrease</a:t>
            </a:r>
            <a:r>
              <a:rPr lang="fr-FR" sz="2000" dirty="0" smtClean="0"/>
              <a:t> </a:t>
            </a:r>
            <a:r>
              <a:rPr lang="fr-FR" sz="2000" dirty="0" err="1" smtClean="0"/>
              <a:t>during</a:t>
            </a:r>
            <a:r>
              <a:rPr lang="fr-FR" sz="2000" dirty="0" smtClean="0"/>
              <a:t> ICRH.</a:t>
            </a:r>
          </a:p>
          <a:p>
            <a:pPr lvl="1">
              <a:lnSpc>
                <a:spcPct val="100000"/>
              </a:lnSpc>
            </a:pPr>
            <a:r>
              <a:rPr lang="fr-FR" sz="2000" dirty="0" smtClean="0"/>
              <a:t>Outer: ~10</a:t>
            </a:r>
            <a:r>
              <a:rPr lang="fr-FR" sz="2000" dirty="0" smtClean="0">
                <a:latin typeface="Calibri"/>
              </a:rPr>
              <a:t>× </a:t>
            </a:r>
            <a:r>
              <a:rPr lang="fr-FR" sz="2000" dirty="0" err="1" smtClean="0">
                <a:latin typeface="Calibri"/>
              </a:rPr>
              <a:t>l</a:t>
            </a:r>
            <a:r>
              <a:rPr lang="fr-FR" sz="2000" dirty="0" err="1" smtClean="0"/>
              <a:t>ower</a:t>
            </a:r>
            <a:r>
              <a:rPr lang="fr-FR" sz="2000" dirty="0" smtClean="0"/>
              <a:t> </a:t>
            </a:r>
            <a:r>
              <a:rPr lang="fr-FR" sz="2000" dirty="0" err="1" smtClean="0"/>
              <a:t>intensities</a:t>
            </a:r>
            <a:r>
              <a:rPr lang="fr-FR" sz="2000" dirty="0" smtClean="0"/>
              <a:t>, DI line radiance </a:t>
            </a:r>
            <a:r>
              <a:rPr lang="fr-FR" sz="2000" dirty="0" err="1" smtClean="0"/>
              <a:t>increases</a:t>
            </a:r>
            <a:r>
              <a:rPr lang="fr-FR" sz="2000" dirty="0" smtClean="0"/>
              <a:t>,  WI radiance </a:t>
            </a:r>
            <a:r>
              <a:rPr lang="fr-FR" sz="2000" dirty="0" err="1" smtClean="0"/>
              <a:t>slightly</a:t>
            </a:r>
            <a:r>
              <a:rPr lang="fr-FR" sz="2000" dirty="0" smtClean="0"/>
              <a:t> </a:t>
            </a:r>
            <a:r>
              <a:rPr lang="fr-FR" sz="2000" dirty="0" err="1" smtClean="0"/>
              <a:t>decreases</a:t>
            </a:r>
            <a:endParaRPr lang="fr-FR" sz="2000" dirty="0" smtClean="0"/>
          </a:p>
          <a:p>
            <a:pPr lvl="1">
              <a:lnSpc>
                <a:spcPct val="100000"/>
              </a:lnSpc>
            </a:pPr>
            <a:r>
              <a:rPr lang="fr-FR" sz="2000" dirty="0" smtClean="0"/>
              <a:t>Time </a:t>
            </a:r>
            <a:r>
              <a:rPr lang="fr-FR" sz="2000" dirty="0" err="1" smtClean="0"/>
              <a:t>delays</a:t>
            </a:r>
            <a:r>
              <a:rPr lang="fr-FR" sz="2000" dirty="0" smtClean="0"/>
              <a:t>, </a:t>
            </a:r>
            <a:r>
              <a:rPr lang="fr-FR" sz="2000" dirty="0" err="1" smtClean="0"/>
              <a:t>overshoot</a:t>
            </a:r>
            <a:r>
              <a:rPr lang="fr-FR" sz="2000" dirty="0" smtClean="0"/>
              <a:t> in </a:t>
            </a:r>
            <a:r>
              <a:rPr lang="fr-FR" sz="2000" dirty="0" err="1" smtClean="0"/>
              <a:t>divertor</a:t>
            </a:r>
            <a:r>
              <a:rPr lang="fr-FR" sz="2000" dirty="0" smtClean="0"/>
              <a:t> </a:t>
            </a:r>
            <a:r>
              <a:rPr lang="fr-FR" sz="2000" dirty="0" err="1" smtClean="0"/>
              <a:t>dynamics</a:t>
            </a:r>
            <a:r>
              <a:rPr lang="fr-FR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Lower</a:t>
            </a:r>
            <a:r>
              <a:rPr lang="fr-FR" sz="2000" dirty="0" smtClean="0"/>
              <a:t> </a:t>
            </a:r>
            <a:r>
              <a:rPr lang="fr-FR" sz="2000" dirty="0" err="1" smtClean="0"/>
              <a:t>conducted</a:t>
            </a:r>
            <a:r>
              <a:rPr lang="fr-FR" sz="2000" dirty="0" smtClean="0"/>
              <a:t> power </a:t>
            </a:r>
            <a:r>
              <a:rPr lang="fr-FR" sz="2000" dirty="0" err="1" smtClean="0"/>
              <a:t>during</a:t>
            </a:r>
            <a:r>
              <a:rPr lang="fr-FR" sz="2000" dirty="0" smtClean="0"/>
              <a:t> ICRH?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679976A0-40EA-4F00-88F1-ABCF36E476DB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11560" y="1012666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 err="1">
                <a:solidFill>
                  <a:prstClr val="black"/>
                </a:solidFill>
              </a:rPr>
              <a:t>I</a:t>
            </a:r>
            <a:r>
              <a:rPr lang="fr-FR" sz="2000" dirty="0" err="1" smtClean="0">
                <a:solidFill>
                  <a:prstClr val="black"/>
                </a:solidFill>
              </a:rPr>
              <a:t>nner</a:t>
            </a:r>
            <a:r>
              <a:rPr lang="fr-FR" sz="2000" dirty="0" smtClean="0">
                <a:solidFill>
                  <a:prstClr val="black"/>
                </a:solidFill>
              </a:rPr>
              <a:t> </a:t>
            </a:r>
            <a:r>
              <a:rPr lang="fr-FR" sz="2000" dirty="0" err="1" smtClean="0">
                <a:solidFill>
                  <a:prstClr val="black"/>
                </a:solidFill>
              </a:rPr>
              <a:t>divertor</a:t>
            </a:r>
            <a:endParaRPr lang="fr-FR" sz="2000" dirty="0">
              <a:solidFill>
                <a:prstClr val="black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516216" y="103139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 smtClean="0">
                <a:solidFill>
                  <a:prstClr val="black"/>
                </a:solidFill>
              </a:rPr>
              <a:t>Outer </a:t>
            </a:r>
            <a:r>
              <a:rPr lang="fr-FR" sz="2000" dirty="0" err="1" smtClean="0">
                <a:solidFill>
                  <a:prstClr val="black"/>
                </a:solidFill>
              </a:rPr>
              <a:t>divertor</a:t>
            </a:r>
            <a:endParaRPr lang="fr-FR" sz="2000" dirty="0">
              <a:solidFill>
                <a:prstClr val="black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313412" y="980728"/>
            <a:ext cx="2914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 err="1" smtClean="0">
                <a:solidFill>
                  <a:prstClr val="black"/>
                </a:solidFill>
              </a:rPr>
              <a:t>Ip</a:t>
            </a:r>
            <a:r>
              <a:rPr lang="fr-FR" sz="2000" dirty="0" smtClean="0">
                <a:solidFill>
                  <a:prstClr val="black"/>
                </a:solidFill>
              </a:rPr>
              <a:t>=700kA; ITOR=1250A</a:t>
            </a:r>
            <a:endParaRPr lang="fr-F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7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9003" y="44624"/>
            <a:ext cx="7237413" cy="909637"/>
          </a:xfrm>
        </p:spPr>
        <p:txBody>
          <a:bodyPr/>
          <a:lstStyle/>
          <a:p>
            <a:pPr algn="ctr"/>
            <a:r>
              <a:rPr lang="fr-FR" sz="2400" cap="none" dirty="0" smtClean="0"/>
              <a:t>WI </a:t>
            </a:r>
            <a:r>
              <a:rPr lang="fr-FR" sz="2400" cap="none" dirty="0" err="1" smtClean="0"/>
              <a:t>brightness</a:t>
            </a:r>
            <a:r>
              <a:rPr lang="fr-FR" sz="2400" cap="none" dirty="0" smtClean="0"/>
              <a:t> </a:t>
            </a:r>
            <a:r>
              <a:rPr lang="fr-FR" sz="2400" cap="none" dirty="0" err="1" smtClean="0"/>
              <a:t>inner</a:t>
            </a:r>
            <a:r>
              <a:rPr lang="fr-FR" sz="2400" cap="none" dirty="0" smtClean="0"/>
              <a:t> </a:t>
            </a:r>
            <a:r>
              <a:rPr lang="fr-FR" sz="2400" cap="none" dirty="0" err="1" smtClean="0"/>
              <a:t>divertor</a:t>
            </a:r>
            <a:r>
              <a:rPr lang="fr-FR" sz="2400" cap="none" dirty="0" smtClean="0"/>
              <a:t>: </a:t>
            </a:r>
            <a:r>
              <a:rPr lang="fr-FR" sz="2400" cap="none" dirty="0" err="1" smtClean="0"/>
              <a:t>parametric</a:t>
            </a:r>
            <a:r>
              <a:rPr lang="fr-FR" sz="2400" cap="none" dirty="0" smtClean="0"/>
              <a:t> variation</a:t>
            </a:r>
            <a:endParaRPr lang="fr-FR" sz="2400" cap="non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C0048EC-C31B-4E63-A7AE-3A579524F380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052736"/>
            <a:ext cx="5580112" cy="4177622"/>
          </a:xfr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3600400" cy="4968552"/>
          </a:xfrm>
        </p:spPr>
        <p:txBody>
          <a:bodyPr/>
          <a:lstStyle/>
          <a:p>
            <a:r>
              <a:rPr lang="fr-FR" dirty="0" smtClean="0"/>
              <a:t>Most intense </a:t>
            </a:r>
            <a:r>
              <a:rPr lang="fr-FR" dirty="0" err="1" smtClean="0"/>
              <a:t>divertor</a:t>
            </a:r>
            <a:r>
              <a:rPr lang="fr-FR" dirty="0" smtClean="0"/>
              <a:t> source</a:t>
            </a:r>
          </a:p>
          <a:p>
            <a:endParaRPr lang="fr-FR" dirty="0"/>
          </a:p>
          <a:p>
            <a:r>
              <a:rPr lang="fr-FR" dirty="0" smtClean="0"/>
              <a:t>Trends </a:t>
            </a:r>
            <a:r>
              <a:rPr lang="fr-FR" dirty="0"/>
              <a:t>opposite to </a:t>
            </a:r>
            <a:r>
              <a:rPr lang="fr-FR" i="1" dirty="0" err="1"/>
              <a:t>f</a:t>
            </a:r>
            <a:r>
              <a:rPr lang="fr-FR" i="1" baseline="-25000" dirty="0" err="1"/>
              <a:t>rad</a:t>
            </a:r>
            <a:r>
              <a:rPr lang="fr-FR" dirty="0"/>
              <a:t> variation.</a:t>
            </a:r>
          </a:p>
          <a:p>
            <a:pPr lvl="1">
              <a:lnSpc>
                <a:spcPct val="100000"/>
              </a:lnSpc>
            </a:pPr>
            <a:r>
              <a:rPr lang="fr-FR" sz="2000" dirty="0" err="1"/>
              <a:t>Decreases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larger</a:t>
            </a:r>
            <a:r>
              <a:rPr lang="fr-FR" sz="2000" dirty="0"/>
              <a:t> </a:t>
            </a:r>
            <a:r>
              <a:rPr lang="fr-FR" sz="2000" i="1" dirty="0"/>
              <a:t>P</a:t>
            </a:r>
            <a:r>
              <a:rPr lang="fr-FR" sz="2000" i="1" baseline="-25000" dirty="0"/>
              <a:t>ICRH</a:t>
            </a:r>
          </a:p>
          <a:p>
            <a:pPr lvl="1">
              <a:lnSpc>
                <a:spcPct val="100000"/>
              </a:lnSpc>
            </a:pPr>
            <a:r>
              <a:rPr lang="fr-FR" sz="2000" dirty="0" err="1"/>
              <a:t>Larger</a:t>
            </a:r>
            <a:r>
              <a:rPr lang="fr-FR" sz="2000" dirty="0"/>
              <a:t> </a:t>
            </a:r>
            <a:r>
              <a:rPr lang="fr-FR" sz="2000" dirty="0" err="1"/>
              <a:t>decrease</a:t>
            </a:r>
            <a:r>
              <a:rPr lang="fr-FR" sz="2000" dirty="0"/>
              <a:t> for off-axis </a:t>
            </a:r>
            <a:r>
              <a:rPr lang="fr-FR" sz="2000" dirty="0" err="1"/>
              <a:t>heating</a:t>
            </a:r>
            <a:r>
              <a:rPr lang="fr-FR" sz="2000" dirty="0"/>
              <a:t> (ITOR=1150A).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Weak</a:t>
            </a:r>
            <a:r>
              <a:rPr lang="fr-FR" sz="2000" dirty="0" smtClean="0"/>
              <a:t> at </a:t>
            </a:r>
            <a:r>
              <a:rPr lang="fr-FR" sz="2000" i="1" dirty="0" err="1" smtClean="0"/>
              <a:t>I</a:t>
            </a:r>
            <a:r>
              <a:rPr lang="fr-FR" sz="2000" i="1" baseline="-25000" dirty="0" err="1" smtClean="0"/>
              <a:t>p</a:t>
            </a:r>
            <a:r>
              <a:rPr lang="fr-FR" sz="2000" dirty="0" smtClean="0"/>
              <a:t>=500kA, </a:t>
            </a:r>
            <a:br>
              <a:rPr lang="fr-FR" sz="2000" dirty="0" smtClean="0"/>
            </a:br>
            <a:r>
              <a:rPr lang="fr-FR" sz="2000" dirty="0" err="1" smtClean="0"/>
              <a:t>increases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larger</a:t>
            </a:r>
            <a:r>
              <a:rPr lang="fr-FR" sz="2000" dirty="0" smtClean="0"/>
              <a:t> </a:t>
            </a:r>
            <a:r>
              <a:rPr lang="fr-FR" sz="2000" i="1" dirty="0" err="1" smtClean="0"/>
              <a:t>I</a:t>
            </a:r>
            <a:r>
              <a:rPr lang="fr-FR" sz="2000" i="1" baseline="-25000" dirty="0" err="1" smtClean="0"/>
              <a:t>p</a:t>
            </a:r>
            <a:r>
              <a:rPr lang="fr-FR" sz="2000" dirty="0"/>
              <a:t>.</a:t>
            </a:r>
            <a:endParaRPr lang="fr-FR" sz="2000" dirty="0" smtClean="0"/>
          </a:p>
          <a:p>
            <a:pPr lvl="1"/>
            <a:endParaRPr lang="fr-FR" sz="1800" dirty="0"/>
          </a:p>
          <a:p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 smtClean="0"/>
              <a:t> contamination </a:t>
            </a:r>
            <a:r>
              <a:rPr lang="fr-FR" dirty="0" err="1" smtClean="0"/>
              <a:t>during</a:t>
            </a:r>
            <a:r>
              <a:rPr lang="fr-FR" dirty="0" smtClean="0"/>
              <a:t> ICRH</a:t>
            </a:r>
          </a:p>
        </p:txBody>
      </p:sp>
    </p:spTree>
    <p:extLst>
      <p:ext uri="{BB962C8B-B14F-4D97-AF65-F5344CB8AC3E}">
        <p14:creationId xmlns:p14="http://schemas.microsoft.com/office/powerpoint/2010/main" val="2353537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" y="978414"/>
            <a:ext cx="4784364" cy="353070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1" y="44624"/>
            <a:ext cx="7344816" cy="909637"/>
          </a:xfrm>
        </p:spPr>
        <p:txBody>
          <a:bodyPr/>
          <a:lstStyle/>
          <a:p>
            <a:pPr algn="ctr"/>
            <a:r>
              <a:rPr lang="fr-FR" sz="2400" cap="none" dirty="0" smtClean="0"/>
              <a:t>WI </a:t>
            </a:r>
            <a:r>
              <a:rPr lang="fr-FR" sz="2400" cap="none" dirty="0" err="1" smtClean="0"/>
              <a:t>brightness</a:t>
            </a:r>
            <a:r>
              <a:rPr lang="fr-FR" sz="2400" cap="none" dirty="0" smtClean="0"/>
              <a:t>, </a:t>
            </a:r>
            <a:r>
              <a:rPr lang="fr-FR" sz="2400" cap="none" dirty="0" err="1" smtClean="0"/>
              <a:t>outer</a:t>
            </a:r>
            <a:r>
              <a:rPr lang="fr-FR" sz="2400" cap="none" dirty="0" smtClean="0"/>
              <a:t> </a:t>
            </a:r>
            <a:r>
              <a:rPr lang="fr-FR" sz="2400" cap="none" dirty="0" err="1" smtClean="0"/>
              <a:t>divertor</a:t>
            </a:r>
            <a:r>
              <a:rPr lang="fr-FR" sz="2400" cap="none" dirty="0" smtClean="0"/>
              <a:t>: </a:t>
            </a:r>
            <a:r>
              <a:rPr lang="fr-FR" sz="2400" cap="none" dirty="0" err="1" smtClean="0"/>
              <a:t>parametric</a:t>
            </a:r>
            <a:r>
              <a:rPr lang="fr-FR" sz="2400" cap="none" dirty="0" smtClean="0"/>
              <a:t> variation</a:t>
            </a:r>
            <a:endParaRPr lang="fr-FR" sz="24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12" y="4653136"/>
            <a:ext cx="8388488" cy="792088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fr-FR" sz="2000" dirty="0" smtClean="0"/>
              <a:t>Signal </a:t>
            </a:r>
            <a:r>
              <a:rPr lang="fr-FR" sz="2000" dirty="0" err="1" smtClean="0"/>
              <a:t>levels</a:t>
            </a:r>
            <a:r>
              <a:rPr lang="fr-FR" sz="2000" dirty="0" smtClean="0"/>
              <a:t> ~10 times </a:t>
            </a:r>
            <a:r>
              <a:rPr lang="fr-FR" sz="2000" dirty="0" err="1" smtClean="0"/>
              <a:t>below</a:t>
            </a:r>
            <a:r>
              <a:rPr lang="fr-FR" sz="2000" dirty="0" smtClean="0"/>
              <a:t> </a:t>
            </a:r>
            <a:r>
              <a:rPr lang="fr-FR" sz="2000" dirty="0" err="1" smtClean="0"/>
              <a:t>inner</a:t>
            </a:r>
            <a:r>
              <a:rPr lang="fr-FR" sz="2000" dirty="0" smtClean="0"/>
              <a:t> </a:t>
            </a:r>
            <a:r>
              <a:rPr lang="fr-FR" sz="2000" dirty="0" err="1" smtClean="0"/>
              <a:t>divertor</a:t>
            </a:r>
            <a:r>
              <a:rPr lang="fr-FR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Very</a:t>
            </a:r>
            <a:r>
              <a:rPr lang="fr-FR" sz="2000" dirty="0" smtClean="0"/>
              <a:t> </a:t>
            </a:r>
            <a:r>
              <a:rPr lang="fr-FR" sz="2000" dirty="0" err="1" smtClean="0"/>
              <a:t>low</a:t>
            </a:r>
            <a:r>
              <a:rPr lang="fr-FR" sz="2000" dirty="0"/>
              <a:t> </a:t>
            </a:r>
            <a:r>
              <a:rPr lang="fr-FR" sz="2000" dirty="0" smtClean="0"/>
              <a:t>for </a:t>
            </a:r>
            <a:r>
              <a:rPr lang="fr-FR" sz="2000" dirty="0" err="1" smtClean="0"/>
              <a:t>Ip</a:t>
            </a:r>
            <a:r>
              <a:rPr lang="fr-FR" sz="2000" dirty="0" smtClean="0"/>
              <a:t>=500kA, ITOR=1250A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Generally</a:t>
            </a:r>
            <a:r>
              <a:rPr lang="fr-FR" sz="2000" dirty="0" smtClean="0"/>
              <a:t> </a:t>
            </a:r>
            <a:r>
              <a:rPr lang="fr-FR" sz="2000" dirty="0" err="1" smtClean="0"/>
              <a:t>decrease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ICRF power.</a:t>
            </a:r>
          </a:p>
          <a:p>
            <a:pPr lvl="1">
              <a:lnSpc>
                <a:spcPct val="100000"/>
              </a:lnSpc>
            </a:pPr>
            <a:r>
              <a:rPr lang="fr-FR" sz="2000" dirty="0" err="1" smtClean="0"/>
              <a:t>Slight</a:t>
            </a:r>
            <a:r>
              <a:rPr lang="fr-FR" sz="2000" dirty="0" smtClean="0"/>
              <a:t> </a:t>
            </a:r>
            <a:r>
              <a:rPr lang="fr-FR" sz="2000" dirty="0" err="1" smtClean="0"/>
              <a:t>increase</a:t>
            </a:r>
            <a:r>
              <a:rPr lang="fr-FR" sz="2000" dirty="0" smtClean="0"/>
              <a:t> for </a:t>
            </a:r>
            <a:r>
              <a:rPr lang="fr-FR" sz="2000" dirty="0" err="1" smtClean="0"/>
              <a:t>some</a:t>
            </a:r>
            <a:r>
              <a:rPr lang="fr-FR" sz="2000" dirty="0" smtClean="0"/>
              <a:t> LODIVOU </a:t>
            </a:r>
            <a:r>
              <a:rPr lang="fr-FR" sz="2000" dirty="0" err="1" smtClean="0"/>
              <a:t>channels</a:t>
            </a:r>
            <a:r>
              <a:rPr lang="fr-FR" sz="2000" dirty="0" smtClean="0"/>
              <a:t> and off-axis </a:t>
            </a:r>
            <a:r>
              <a:rPr lang="fr-FR" sz="2000" dirty="0" err="1" smtClean="0"/>
              <a:t>heating</a:t>
            </a:r>
            <a:r>
              <a:rPr lang="fr-FR" sz="2000" dirty="0" smtClean="0"/>
              <a:t>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C0048EC-C31B-4E63-A7AE-3A579524F380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80728"/>
            <a:ext cx="4716016" cy="35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5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1" y="44624"/>
            <a:ext cx="7344816" cy="909637"/>
          </a:xfrm>
        </p:spPr>
        <p:txBody>
          <a:bodyPr/>
          <a:lstStyle/>
          <a:p>
            <a:pPr algn="ctr"/>
            <a:r>
              <a:rPr lang="fr-FR" sz="3200" cap="none" dirty="0" smtClean="0"/>
              <a:t>Main </a:t>
            </a:r>
            <a:r>
              <a:rPr lang="fr-FR" sz="3200" cap="none" dirty="0" err="1" smtClean="0"/>
              <a:t>chamber</a:t>
            </a:r>
            <a:r>
              <a:rPr lang="fr-FR" sz="3200" cap="none" dirty="0" smtClean="0"/>
              <a:t> W sources</a:t>
            </a:r>
            <a:endParaRPr lang="fr-FR" sz="3200" cap="non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CEA | 10 AVRIL 2012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C0048EC-C31B-4E63-A7AE-3A579524F380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" y="980727"/>
            <a:ext cx="4488502" cy="3312369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80728"/>
            <a:ext cx="4708995" cy="3525451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2542" y="4310851"/>
            <a:ext cx="8748528" cy="792088"/>
          </a:xfrm>
        </p:spPr>
        <p:txBody>
          <a:bodyPr/>
          <a:lstStyle/>
          <a:p>
            <a:r>
              <a:rPr lang="fr-FR" sz="2400" dirty="0" err="1" smtClean="0"/>
              <a:t>Only</a:t>
            </a:r>
            <a:r>
              <a:rPr lang="fr-FR" sz="2400" dirty="0" smtClean="0"/>
              <a:t> </a:t>
            </a:r>
            <a:r>
              <a:rPr lang="fr-FR" sz="2400" dirty="0" err="1" smtClean="0"/>
              <a:t>antenna</a:t>
            </a:r>
            <a:r>
              <a:rPr lang="fr-FR" sz="2400" dirty="0" smtClean="0"/>
              <a:t> Q2 right limiter </a:t>
            </a:r>
            <a:r>
              <a:rPr lang="fr-FR" sz="2400" dirty="0" err="1" smtClean="0"/>
              <a:t>reacts</a:t>
            </a:r>
            <a:r>
              <a:rPr lang="fr-FR" sz="2400" dirty="0" smtClean="0"/>
              <a:t> to ICRH</a:t>
            </a:r>
          </a:p>
          <a:p>
            <a:pPr lvl="1"/>
            <a:r>
              <a:rPr lang="fr-FR" sz="1800" dirty="0" smtClean="0"/>
              <a:t>Sensitive to Q1 </a:t>
            </a:r>
            <a:r>
              <a:rPr lang="fr-FR" sz="1800" dirty="0" err="1" smtClean="0"/>
              <a:t>antenna</a:t>
            </a:r>
            <a:r>
              <a:rPr lang="fr-FR" sz="1800" dirty="0" smtClean="0"/>
              <a:t> (</a:t>
            </a:r>
            <a:r>
              <a:rPr lang="fr-FR" sz="1800" dirty="0" err="1" smtClean="0"/>
              <a:t>magnetically</a:t>
            </a:r>
            <a:r>
              <a:rPr lang="fr-FR" sz="1800" dirty="0" smtClean="0"/>
              <a:t> </a:t>
            </a:r>
            <a:r>
              <a:rPr lang="fr-FR" sz="1800" dirty="0" err="1" smtClean="0"/>
              <a:t>connected</a:t>
            </a:r>
            <a:r>
              <a:rPr lang="fr-FR" sz="1800" dirty="0" smtClean="0"/>
              <a:t> to </a:t>
            </a:r>
            <a:r>
              <a:rPr lang="fr-FR" sz="1800" dirty="0" err="1" smtClean="0"/>
              <a:t>side</a:t>
            </a:r>
            <a:r>
              <a:rPr lang="fr-FR" sz="1800" dirty="0" smtClean="0"/>
              <a:t> limiter), not Q4.</a:t>
            </a:r>
          </a:p>
          <a:p>
            <a:pPr lvl="1"/>
            <a:r>
              <a:rPr lang="fr-FR" sz="1800" dirty="0" err="1" smtClean="0"/>
              <a:t>Higher</a:t>
            </a:r>
            <a:r>
              <a:rPr lang="fr-FR" sz="1800" dirty="0" smtClean="0"/>
              <a:t> </a:t>
            </a:r>
            <a:r>
              <a:rPr lang="fr-FR" sz="1800" dirty="0" err="1" smtClean="0"/>
              <a:t>signals</a:t>
            </a:r>
            <a:r>
              <a:rPr lang="fr-FR" sz="1800" dirty="0" smtClean="0"/>
              <a:t> for off-axis </a:t>
            </a:r>
            <a:r>
              <a:rPr lang="fr-FR" sz="1800" dirty="0" err="1" smtClean="0"/>
              <a:t>heating</a:t>
            </a:r>
            <a:r>
              <a:rPr lang="fr-FR" sz="1800" dirty="0" smtClean="0"/>
              <a:t> and (</a:t>
            </a:r>
            <a:r>
              <a:rPr lang="fr-FR" sz="1800" dirty="0" err="1" smtClean="0"/>
              <a:t>Ip</a:t>
            </a:r>
            <a:r>
              <a:rPr lang="fr-FR" sz="1800" dirty="0" smtClean="0"/>
              <a:t>, ITOR)=(500kA, 1200A).</a:t>
            </a:r>
            <a:endParaRPr lang="fr-FR" sz="1800" i="1" baseline="-25000" dirty="0" smtClean="0"/>
          </a:p>
          <a:p>
            <a:pPr lvl="1"/>
            <a:r>
              <a:rPr lang="fr-FR" sz="1800" dirty="0" smtClean="0"/>
              <a:t>Prompt time </a:t>
            </a:r>
            <a:r>
              <a:rPr lang="fr-FR" sz="1800" dirty="0" err="1" smtClean="0"/>
              <a:t>response</a:t>
            </a:r>
            <a:r>
              <a:rPr lang="fr-FR" sz="1800" dirty="0" smtClean="0"/>
              <a:t> (no </a:t>
            </a:r>
            <a:r>
              <a:rPr lang="fr-FR" sz="1800" dirty="0" err="1" smtClean="0"/>
              <a:t>delay</a:t>
            </a:r>
            <a:r>
              <a:rPr lang="fr-FR" sz="1800" dirty="0" smtClean="0"/>
              <a:t>/</a:t>
            </a:r>
            <a:r>
              <a:rPr lang="fr-FR" sz="1800" dirty="0" err="1" smtClean="0"/>
              <a:t>overshoot</a:t>
            </a:r>
            <a:r>
              <a:rPr lang="fr-FR" sz="1800" dirty="0" smtClean="0"/>
              <a:t>).</a:t>
            </a:r>
          </a:p>
          <a:p>
            <a:r>
              <a:rPr lang="fr-FR" sz="2400" dirty="0" err="1" smtClean="0"/>
              <a:t>Caveat</a:t>
            </a:r>
            <a:r>
              <a:rPr lang="fr-FR" sz="2400" dirty="0" smtClean="0"/>
              <a:t>: </a:t>
            </a:r>
            <a:r>
              <a:rPr lang="fr-FR" sz="2400" dirty="0" err="1" smtClean="0"/>
              <a:t>leading</a:t>
            </a:r>
            <a:r>
              <a:rPr lang="fr-FR" sz="2400" dirty="0" smtClean="0"/>
              <a:t> W </a:t>
            </a:r>
            <a:r>
              <a:rPr lang="fr-FR" sz="2400" dirty="0"/>
              <a:t>sources </a:t>
            </a:r>
            <a:r>
              <a:rPr lang="fr-FR" sz="2400" dirty="0" smtClean="0"/>
              <a:t>in </a:t>
            </a:r>
            <a:r>
              <a:rPr lang="fr-FR" sz="2400" dirty="0" err="1" smtClean="0"/>
              <a:t>chamber</a:t>
            </a:r>
            <a:r>
              <a:rPr lang="fr-FR" sz="2400" dirty="0" smtClean="0"/>
              <a:t> </a:t>
            </a:r>
            <a:r>
              <a:rPr lang="fr-FR" sz="2400" dirty="0" err="1" smtClean="0"/>
              <a:t>probably</a:t>
            </a:r>
            <a:r>
              <a:rPr lang="fr-FR" sz="2400" dirty="0" smtClean="0"/>
              <a:t> </a:t>
            </a:r>
            <a:r>
              <a:rPr lang="fr-FR" sz="2400" dirty="0" err="1" smtClean="0"/>
              <a:t>missed</a:t>
            </a:r>
            <a:r>
              <a:rPr lang="fr-FR" sz="2400" dirty="0"/>
              <a:t> </a:t>
            </a:r>
            <a:r>
              <a:rPr lang="fr-FR" sz="2400" dirty="0" smtClean="0"/>
              <a:t>!</a:t>
            </a:r>
          </a:p>
          <a:p>
            <a:pPr lvl="1"/>
            <a:r>
              <a:rPr lang="fr-FR" sz="1800" dirty="0"/>
              <a:t>Active </a:t>
            </a:r>
            <a:r>
              <a:rPr lang="fr-FR" sz="1800" dirty="0" err="1"/>
              <a:t>antennas</a:t>
            </a:r>
            <a:r>
              <a:rPr lang="fr-FR" sz="1800" dirty="0"/>
              <a:t> Q1 and Q4 not </a:t>
            </a:r>
            <a:r>
              <a:rPr lang="fr-FR" sz="1800" dirty="0" err="1"/>
              <a:t>observed</a:t>
            </a:r>
            <a:r>
              <a:rPr lang="fr-FR" sz="1800" dirty="0"/>
              <a:t> by visible </a:t>
            </a:r>
            <a:r>
              <a:rPr lang="fr-FR" sz="1800" dirty="0" err="1"/>
              <a:t>spectroscopy</a:t>
            </a:r>
            <a:r>
              <a:rPr lang="fr-FR" sz="1800" dirty="0"/>
              <a:t>.</a:t>
            </a:r>
          </a:p>
          <a:p>
            <a:pPr lvl="1"/>
            <a:r>
              <a:rPr lang="fr-FR" sz="1800" dirty="0" err="1" smtClean="0"/>
              <a:t>Observed</a:t>
            </a:r>
            <a:r>
              <a:rPr lang="fr-FR" sz="1800" dirty="0" smtClean="0"/>
              <a:t> </a:t>
            </a:r>
            <a:r>
              <a:rPr lang="fr-FR" sz="1800" dirty="0" err="1" smtClean="0"/>
              <a:t>antenna</a:t>
            </a:r>
            <a:r>
              <a:rPr lang="fr-FR" sz="1800" dirty="0" smtClean="0"/>
              <a:t> Q2 </a:t>
            </a:r>
            <a:r>
              <a:rPr lang="fr-FR" sz="1800" dirty="0" err="1" smtClean="0"/>
              <a:t>used</a:t>
            </a:r>
            <a:r>
              <a:rPr lang="fr-FR" sz="1800" dirty="0" smtClean="0"/>
              <a:t> </a:t>
            </a:r>
            <a:r>
              <a:rPr lang="fr-FR" sz="1800" dirty="0" err="1" smtClean="0"/>
              <a:t>only</a:t>
            </a:r>
            <a:r>
              <a:rPr lang="fr-FR" sz="1800" dirty="0" smtClean="0"/>
              <a:t> at the </a:t>
            </a:r>
            <a:r>
              <a:rPr lang="fr-FR" sz="1800" dirty="0" err="1" smtClean="0"/>
              <a:t>begining</a:t>
            </a:r>
            <a:r>
              <a:rPr lang="fr-FR" sz="1800" dirty="0" smtClean="0"/>
              <a:t> of the session.</a:t>
            </a:r>
          </a:p>
        </p:txBody>
      </p:sp>
    </p:spTree>
    <p:extLst>
      <p:ext uri="{BB962C8B-B14F-4D97-AF65-F5344CB8AC3E}">
        <p14:creationId xmlns:p14="http://schemas.microsoft.com/office/powerpoint/2010/main" val="3082555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71091"/>
            <a:ext cx="7488832" cy="909637"/>
          </a:xfrm>
        </p:spPr>
        <p:txBody>
          <a:bodyPr/>
          <a:lstStyle/>
          <a:p>
            <a:pPr algn="ctr"/>
            <a:r>
              <a:rPr lang="fr-FR" sz="2400" cap="none" dirty="0" smtClean="0"/>
              <a:t>IC </a:t>
            </a:r>
            <a:r>
              <a:rPr lang="fr-FR" sz="2400" cap="none" dirty="0" err="1" smtClean="0"/>
              <a:t>antenna</a:t>
            </a:r>
            <a:r>
              <a:rPr lang="fr-FR" sz="2400" cap="none" dirty="0" smtClean="0"/>
              <a:t> limiter </a:t>
            </a:r>
            <a:r>
              <a:rPr lang="fr-FR" sz="2400" cap="none" dirty="0" err="1" smtClean="0"/>
              <a:t>mainly</a:t>
            </a:r>
            <a:r>
              <a:rPr lang="fr-FR" sz="2400" cap="none" dirty="0" smtClean="0"/>
              <a:t> </a:t>
            </a:r>
            <a:r>
              <a:rPr lang="fr-FR" sz="2400" cap="none" dirty="0" err="1" smtClean="0"/>
              <a:t>reacts</a:t>
            </a:r>
            <a:r>
              <a:rPr lang="fr-FR" sz="2400" cap="none" dirty="0" smtClean="0"/>
              <a:t> to local IC </a:t>
            </a:r>
            <a:r>
              <a:rPr lang="fr-FR" sz="2400" cap="none" dirty="0" err="1" smtClean="0"/>
              <a:t>antenna</a:t>
            </a:r>
            <a:endParaRPr lang="fr-FR" sz="24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6984776" cy="5725836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3C0048EC-C31B-4E63-A7AE-3A579524F380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4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71091"/>
            <a:ext cx="7237413" cy="909637"/>
          </a:xfrm>
        </p:spPr>
        <p:txBody>
          <a:bodyPr/>
          <a:lstStyle/>
          <a:p>
            <a:pPr algn="ctr"/>
            <a:r>
              <a:rPr lang="fr-FR" dirty="0" smtClean="0"/>
              <a:t>WEST #55192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31281"/>
            <a:ext cx="4176464" cy="3082095"/>
          </a:xfrm>
        </p:spPr>
      </p:pic>
      <p:pic>
        <p:nvPicPr>
          <p:cNvPr id="9" name="Espace réservé du contenu 8"/>
          <p:cNvPicPr>
            <a:picLocks noGrp="1" noChangeAspect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4176464" cy="3082096"/>
          </a:xfrm>
        </p:spPr>
      </p:pic>
      <p:pic>
        <p:nvPicPr>
          <p:cNvPr id="10" name="Espace réservé du contenu 9"/>
          <p:cNvPicPr>
            <a:picLocks noGrp="1" noChangeAspect="1"/>
          </p:cNvPicPr>
          <p:nvPr>
            <p:ph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11" y="1052736"/>
            <a:ext cx="4195770" cy="3096343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3672408" cy="2710118"/>
          </a:xfr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CEA | 10 AVRIL 2012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56C8C897-EAB8-44BB-985D-1496C093B517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331640" y="4509120"/>
            <a:ext cx="1512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 smtClean="0">
                <a:solidFill>
                  <a:prstClr val="black"/>
                </a:solidFill>
              </a:rPr>
              <a:t>Inner</a:t>
            </a:r>
            <a:r>
              <a:rPr lang="fr-FR" sz="1800" dirty="0" smtClean="0">
                <a:solidFill>
                  <a:prstClr val="black"/>
                </a:solidFill>
              </a:rPr>
              <a:t> </a:t>
            </a:r>
            <a:br>
              <a:rPr lang="fr-FR" sz="1800" dirty="0" smtClean="0">
                <a:solidFill>
                  <a:prstClr val="black"/>
                </a:solidFill>
              </a:rPr>
            </a:br>
            <a:r>
              <a:rPr lang="fr-FR" sz="1800" dirty="0" err="1" smtClean="0">
                <a:solidFill>
                  <a:prstClr val="black"/>
                </a:solidFill>
              </a:rPr>
              <a:t>divertor</a:t>
            </a:r>
            <a:endParaRPr lang="fr-FR" sz="1800" dirty="0">
              <a:solidFill>
                <a:prstClr val="black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>
                <a:solidFill>
                  <a:prstClr val="black"/>
                </a:solidFill>
              </a:rPr>
              <a:t>l</a:t>
            </a:r>
            <a:r>
              <a:rPr lang="fr-FR" sz="1800" dirty="0" err="1" smtClean="0">
                <a:solidFill>
                  <a:prstClr val="black"/>
                </a:solidFill>
              </a:rPr>
              <a:t>eading</a:t>
            </a:r>
            <a:r>
              <a:rPr lang="fr-FR" sz="1800" dirty="0" smtClean="0">
                <a:solidFill>
                  <a:prstClr val="black"/>
                </a:solidFill>
              </a:rPr>
              <a:t> </a:t>
            </a:r>
            <a:br>
              <a:rPr lang="fr-FR" sz="1800" dirty="0" smtClean="0">
                <a:solidFill>
                  <a:prstClr val="black"/>
                </a:solidFill>
              </a:rPr>
            </a:br>
            <a:r>
              <a:rPr lang="fr-FR" sz="1800" dirty="0" smtClean="0">
                <a:solidFill>
                  <a:prstClr val="black"/>
                </a:solidFill>
              </a:rPr>
              <a:t>W source</a:t>
            </a:r>
            <a:endParaRPr lang="fr-FR" sz="1800" dirty="0">
              <a:solidFill>
                <a:prstClr val="black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236296" y="4862538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Outer </a:t>
            </a:r>
            <a:br>
              <a:rPr lang="fr-FR" sz="1800" dirty="0" smtClean="0">
                <a:solidFill>
                  <a:prstClr val="black"/>
                </a:solidFill>
              </a:rPr>
            </a:br>
            <a:r>
              <a:rPr lang="fr-FR" sz="1800" dirty="0" err="1" smtClean="0">
                <a:solidFill>
                  <a:prstClr val="black"/>
                </a:solidFill>
              </a:rPr>
              <a:t>divertor</a:t>
            </a:r>
            <a:endParaRPr lang="fr-FR" sz="1800" dirty="0">
              <a:solidFill>
                <a:prstClr val="black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100124" y="270892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IC Q2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 smtClean="0">
                <a:solidFill>
                  <a:prstClr val="black"/>
                </a:solidFill>
              </a:rPr>
              <a:t>Antenna</a:t>
            </a:r>
            <a:r>
              <a:rPr lang="fr-FR" sz="1800" dirty="0">
                <a:solidFill>
                  <a:prstClr val="black"/>
                </a:solidFill>
              </a:rPr>
              <a:t/>
            </a:r>
            <a:br>
              <a:rPr lang="fr-FR" sz="1800" dirty="0">
                <a:solidFill>
                  <a:prstClr val="black"/>
                </a:solidFill>
              </a:rPr>
            </a:br>
            <a:r>
              <a:rPr lang="fr-FR" sz="1800" dirty="0" smtClean="0">
                <a:solidFill>
                  <a:prstClr val="black"/>
                </a:solidFill>
              </a:rPr>
              <a:t>limiter</a:t>
            </a:r>
            <a:endParaRPr lang="fr-FR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1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" y="3264054"/>
            <a:ext cx="4746721" cy="3502926"/>
          </a:xfrm>
        </p:spPr>
      </p:pic>
      <p:pic>
        <p:nvPicPr>
          <p:cNvPr id="31" name="Espace réservé du contenu 30"/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9" y="3234573"/>
            <a:ext cx="4770967" cy="352082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5032" y="23360"/>
            <a:ext cx="7232193" cy="909637"/>
          </a:xfrm>
        </p:spPr>
        <p:txBody>
          <a:bodyPr/>
          <a:lstStyle/>
          <a:p>
            <a:pPr algn="ctr"/>
            <a:r>
              <a:rPr lang="fr-FR" sz="2800" cap="none" dirty="0" smtClean="0"/>
              <a:t>LH-IC </a:t>
            </a:r>
            <a:r>
              <a:rPr lang="fr-FR" sz="2800" cap="none" dirty="0" err="1" smtClean="0"/>
              <a:t>combination</a:t>
            </a:r>
            <a:r>
              <a:rPr lang="fr-FR" sz="2800" cap="none" dirty="0" smtClean="0"/>
              <a:t> on IC </a:t>
            </a:r>
            <a:r>
              <a:rPr lang="fr-FR" sz="2800" cap="none" dirty="0" err="1" smtClean="0"/>
              <a:t>limiters</a:t>
            </a:r>
            <a:r>
              <a:rPr lang="fr-FR" sz="2800" cap="none" dirty="0" smtClean="0"/>
              <a:t> in C3b</a:t>
            </a:r>
            <a:endParaRPr lang="fr-FR" sz="2800" cap="non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>
          <a:xfrm>
            <a:off x="2051050" y="6519870"/>
            <a:ext cx="5940425" cy="365125"/>
          </a:xfrm>
        </p:spPr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>
          <a:xfrm>
            <a:off x="8024813" y="6518283"/>
            <a:ext cx="1119187" cy="365125"/>
          </a:xfrm>
        </p:spPr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23578ADE-1444-4D51-AF6B-0B46186631F4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65713" y="1001980"/>
                <a:ext cx="2627086" cy="9087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defTabSz="914400" fontAlgn="base">
                  <a:lnSpc>
                    <a:spcPct val="115000"/>
                  </a:lnSpc>
                  <a:spcBef>
                    <a:spcPct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/>
                            </a:rPr>
                            <m:t>Γ</m:t>
                          </m:r>
                        </m:e>
                        <m:sub>
                          <m: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  <m:t>𝑊</m:t>
                          </m:r>
                        </m:sub>
                      </m:sSub>
                      <m:r>
                        <a:rPr lang="fr-FR" sz="3600" i="1" smtClean="0">
                          <a:solidFill>
                            <a:prstClr val="black"/>
                          </a:solidFill>
                          <a:latin typeface="Cambria Math"/>
                          <a:cs typeface="Times New Roman"/>
                        </a:rPr>
                        <m:t>=</m:t>
                      </m:r>
                      <m:sSub>
                        <m:sSubPr>
                          <m:ctrlPr>
                            <a:rPr lang="fr-FR" sz="3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/>
                            </a:rPr>
                            <m:t>Γ</m:t>
                          </m:r>
                        </m:e>
                        <m:sub>
                          <m: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  <m:t>𝑌</m:t>
                          </m:r>
                        </m:e>
                        <m:sub>
                          <m:r>
                            <a:rPr lang="fr-FR" sz="3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fr-FR" sz="3600" dirty="0">
                  <a:solidFill>
                    <a:prstClr val="black"/>
                  </a:solidFill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3" y="1001980"/>
                <a:ext cx="2627086" cy="9087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2"/>
          <p:cNvSpPr txBox="1">
            <a:spLocks/>
          </p:cNvSpPr>
          <p:nvPr/>
        </p:nvSpPr>
        <p:spPr bwMode="auto">
          <a:xfrm>
            <a:off x="296901" y="1508944"/>
            <a:ext cx="4709885" cy="113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923925" algn="l" rtl="0" eaLnBrk="0" fontAlgn="base" hangingPunct="0">
              <a:spcBef>
                <a:spcPct val="0"/>
              </a:spcBef>
              <a:spcAft>
                <a:spcPts val="400"/>
              </a:spcAft>
              <a:buFont typeface="Arial" charset="0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90000"/>
              <a:buBlip>
                <a:blip r:embed="rId5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36000"/>
              <a:buFont typeface="Arial" charset="0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36000"/>
              <a:buBlip>
                <a:blip r:embed="rId6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Arial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FR" sz="2800" dirty="0" smtClean="0">
                <a:solidFill>
                  <a:srgbClr val="DC0528"/>
                </a:solidFill>
                <a:latin typeface="Symbol" panose="05050102010706020507" pitchFamily="18" charset="2"/>
              </a:rPr>
              <a:t>G</a:t>
            </a:r>
            <a:r>
              <a:rPr lang="fr-FR" sz="2800" baseline="-25000" dirty="0" smtClean="0">
                <a:solidFill>
                  <a:srgbClr val="DC0528"/>
                </a:solidFill>
              </a:rPr>
              <a:t>D</a:t>
            </a:r>
            <a:r>
              <a:rPr lang="fr-FR" sz="2800" dirty="0" smtClean="0">
                <a:solidFill>
                  <a:srgbClr val="DC0528"/>
                </a:solidFill>
              </a:rPr>
              <a:t>=f(</a:t>
            </a:r>
            <a:r>
              <a:rPr lang="fr-FR" sz="2800" i="1" dirty="0" err="1" smtClean="0">
                <a:solidFill>
                  <a:srgbClr val="DC0528"/>
                </a:solidFill>
              </a:rPr>
              <a:t>n</a:t>
            </a:r>
            <a:r>
              <a:rPr lang="fr-FR" sz="2800" i="1" baseline="-25000" dirty="0" err="1" smtClean="0">
                <a:solidFill>
                  <a:srgbClr val="DC0528"/>
                </a:solidFill>
              </a:rPr>
              <a:t>l</a:t>
            </a:r>
            <a:r>
              <a:rPr lang="fr-FR" sz="2800" dirty="0" smtClean="0">
                <a:solidFill>
                  <a:srgbClr val="DC0528"/>
                </a:solidFill>
              </a:rPr>
              <a:t>, </a:t>
            </a:r>
            <a:r>
              <a:rPr lang="fr-FR" sz="2800" i="1" dirty="0" smtClean="0">
                <a:solidFill>
                  <a:srgbClr val="DC0528"/>
                </a:solidFill>
              </a:rPr>
              <a:t>P</a:t>
            </a:r>
            <a:r>
              <a:rPr lang="fr-FR" sz="2800" i="1" baseline="-25000" dirty="0" smtClean="0">
                <a:solidFill>
                  <a:srgbClr val="DC0528"/>
                </a:solidFill>
              </a:rPr>
              <a:t>LH</a:t>
            </a:r>
            <a:r>
              <a:rPr lang="fr-FR" sz="2800" dirty="0" smtClean="0">
                <a:solidFill>
                  <a:srgbClr val="DC0528"/>
                </a:solidFill>
              </a:rPr>
              <a:t>)</a:t>
            </a:r>
          </a:p>
          <a:p>
            <a:pPr lvl="1" defTabSz="914400">
              <a:lnSpc>
                <a:spcPct val="100000"/>
              </a:lnSpc>
            </a:pPr>
            <a:r>
              <a:rPr lang="fr-FR" sz="2000" dirty="0" smtClean="0"/>
              <a:t>Proxy: </a:t>
            </a:r>
            <a:r>
              <a:rPr lang="fr-FR" sz="2000" dirty="0" err="1" smtClean="0"/>
              <a:t>DI</a:t>
            </a:r>
            <a:r>
              <a:rPr lang="fr-FR" sz="2000" baseline="-25000" dirty="0" err="1" smtClean="0">
                <a:latin typeface="Symbol" panose="05050102010706020507" pitchFamily="18" charset="2"/>
              </a:rPr>
              <a:t>d</a:t>
            </a:r>
            <a:r>
              <a:rPr lang="fr-FR" sz="2000" dirty="0" smtClean="0"/>
              <a:t> </a:t>
            </a:r>
            <a:r>
              <a:rPr lang="fr-FR" sz="2000" dirty="0" err="1" smtClean="0"/>
              <a:t>brightness</a:t>
            </a:r>
            <a:r>
              <a:rPr lang="fr-FR" sz="2000" dirty="0" smtClean="0"/>
              <a:t> on </a:t>
            </a:r>
            <a:r>
              <a:rPr lang="fr-FR" sz="2000" dirty="0" err="1" smtClean="0"/>
              <a:t>ant</a:t>
            </a:r>
            <a:r>
              <a:rPr lang="fr-FR" sz="2000" dirty="0" smtClean="0"/>
              <a:t>. limiter</a:t>
            </a:r>
          </a:p>
          <a:p>
            <a:pPr lvl="1" defTabSz="914400">
              <a:lnSpc>
                <a:spcPct val="100000"/>
              </a:lnSpc>
            </a:pPr>
            <a:r>
              <a:rPr lang="fr-FR" sz="2000" dirty="0" err="1" smtClean="0"/>
              <a:t>Larger</a:t>
            </a:r>
            <a:r>
              <a:rPr lang="fr-FR" sz="2000" dirty="0" smtClean="0"/>
              <a:t> at high </a:t>
            </a:r>
            <a:r>
              <a:rPr lang="fr-FR" sz="2000" dirty="0" err="1" smtClean="0"/>
              <a:t>density</a:t>
            </a:r>
            <a:r>
              <a:rPr lang="fr-FR" sz="2000" dirty="0" smtClean="0"/>
              <a:t> </a:t>
            </a:r>
            <a:r>
              <a:rPr lang="fr-FR" sz="2000" dirty="0" smtClean="0">
                <a:sym typeface="Wingdings" panose="05000000000000000000" pitchFamily="2" charset="2"/>
              </a:rPr>
              <a:t> IC </a:t>
            </a:r>
            <a:r>
              <a:rPr lang="fr-FR" sz="2000" dirty="0" err="1" smtClean="0">
                <a:sym typeface="Wingdings" panose="05000000000000000000" pitchFamily="2" charset="2"/>
              </a:rPr>
              <a:t>coupling</a:t>
            </a:r>
            <a:endParaRPr lang="fr-FR" sz="2000" dirty="0" smtClean="0"/>
          </a:p>
          <a:p>
            <a:pPr lvl="1" defTabSz="914400">
              <a:lnSpc>
                <a:spcPct val="100000"/>
              </a:lnSpc>
            </a:pPr>
            <a:r>
              <a:rPr lang="fr-FR" sz="2000" dirty="0" err="1" smtClean="0"/>
              <a:t>Increases</a:t>
            </a:r>
            <a:r>
              <a:rPr lang="fr-FR" sz="2000" dirty="0" smtClean="0"/>
              <a:t> </a:t>
            </a:r>
            <a:r>
              <a:rPr lang="fr-FR" sz="2000" dirty="0" err="1" smtClean="0"/>
              <a:t>faster</a:t>
            </a:r>
            <a:r>
              <a:rPr lang="fr-FR" sz="2000" dirty="0" smtClean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</a:t>
            </a:r>
            <a:r>
              <a:rPr lang="fr-FR" sz="2000" i="1" dirty="0" err="1" smtClean="0"/>
              <a:t>n</a:t>
            </a:r>
            <a:r>
              <a:rPr lang="fr-FR" sz="2000" i="1" baseline="-25000" dirty="0" err="1" smtClean="0"/>
              <a:t>l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i="1" dirty="0" smtClean="0"/>
              <a:t>P</a:t>
            </a:r>
            <a:r>
              <a:rPr lang="fr-FR" sz="2000" i="1" baseline="-25000" dirty="0" smtClean="0"/>
              <a:t>LH</a:t>
            </a:r>
            <a:endParaRPr lang="fr-FR" sz="2000" i="1" dirty="0" smtClean="0"/>
          </a:p>
          <a:p>
            <a:pPr lvl="1" defTabSz="914400">
              <a:lnSpc>
                <a:spcPct val="100000"/>
              </a:lnSpc>
            </a:pPr>
            <a:r>
              <a:rPr lang="fr-FR" sz="2000" dirty="0" smtClean="0"/>
              <a:t>W </a:t>
            </a:r>
            <a:r>
              <a:rPr lang="fr-FR" sz="2000" dirty="0" err="1" smtClean="0"/>
              <a:t>penetration</a:t>
            </a:r>
            <a:r>
              <a:rPr lang="fr-FR" sz="2000" dirty="0" smtClean="0"/>
              <a:t> </a:t>
            </a:r>
            <a:r>
              <a:rPr lang="fr-FR" sz="2000" dirty="0" err="1" smtClean="0"/>
              <a:t>also</a:t>
            </a:r>
            <a:r>
              <a:rPr lang="fr-FR" sz="2000" dirty="0" smtClean="0"/>
              <a:t> </a:t>
            </a:r>
            <a:r>
              <a:rPr lang="fr-FR" sz="2000" dirty="0" err="1" smtClean="0"/>
              <a:t>evoloves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i="1" dirty="0" err="1" smtClean="0"/>
              <a:t>n</a:t>
            </a:r>
            <a:r>
              <a:rPr lang="fr-FR" sz="2000" i="1" baseline="-25000" dirty="0" err="1" smtClean="0"/>
              <a:t>l</a:t>
            </a:r>
            <a:endParaRPr lang="fr-FR" sz="2000" i="1" baseline="-25000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 bwMode="auto">
          <a:xfrm>
            <a:off x="5137412" y="1516204"/>
            <a:ext cx="3806563" cy="113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923925" algn="l" rtl="0" eaLnBrk="0" fontAlgn="base" hangingPunct="0">
              <a:spcBef>
                <a:spcPct val="0"/>
              </a:spcBef>
              <a:spcAft>
                <a:spcPts val="400"/>
              </a:spcAft>
              <a:buFont typeface="Arial" charset="0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90000"/>
              <a:buBlip>
                <a:blip r:embed="rId5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36000"/>
              <a:buFont typeface="Arial" charset="0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36000"/>
              <a:buBlip>
                <a:blip r:embed="rId6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Arial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FR" sz="2800" i="1" dirty="0" err="1" smtClean="0">
                <a:solidFill>
                  <a:srgbClr val="DC0528"/>
                </a:solidFill>
              </a:rPr>
              <a:t>Y</a:t>
            </a:r>
            <a:r>
              <a:rPr lang="fr-FR" sz="2800" i="1" baseline="-25000" dirty="0" err="1" smtClean="0">
                <a:solidFill>
                  <a:srgbClr val="DC0528"/>
                </a:solidFill>
              </a:rPr>
              <a:t>eff</a:t>
            </a:r>
            <a:r>
              <a:rPr lang="fr-FR" sz="2800" dirty="0" smtClean="0">
                <a:solidFill>
                  <a:srgbClr val="DC0528"/>
                </a:solidFill>
              </a:rPr>
              <a:t>=g(</a:t>
            </a:r>
            <a:r>
              <a:rPr lang="fr-FR" sz="2800" i="1" dirty="0" smtClean="0">
                <a:solidFill>
                  <a:srgbClr val="DC0528"/>
                </a:solidFill>
              </a:rPr>
              <a:t>T</a:t>
            </a:r>
            <a:r>
              <a:rPr lang="fr-FR" sz="2800" i="1" baseline="-25000" dirty="0" smtClean="0">
                <a:solidFill>
                  <a:srgbClr val="DC0528"/>
                </a:solidFill>
              </a:rPr>
              <a:t>e</a:t>
            </a:r>
            <a:r>
              <a:rPr lang="fr-FR" sz="2800" dirty="0" smtClean="0">
                <a:solidFill>
                  <a:srgbClr val="DC0528"/>
                </a:solidFill>
              </a:rPr>
              <a:t>,</a:t>
            </a:r>
            <a:r>
              <a:rPr lang="fr-FR" sz="2800" i="1" dirty="0" smtClean="0">
                <a:solidFill>
                  <a:srgbClr val="DC0528"/>
                </a:solidFill>
              </a:rPr>
              <a:t>V</a:t>
            </a:r>
            <a:r>
              <a:rPr lang="fr-FR" sz="2800" i="1" baseline="-25000" dirty="0" smtClean="0">
                <a:solidFill>
                  <a:srgbClr val="DC0528"/>
                </a:solidFill>
              </a:rPr>
              <a:t>Q</a:t>
            </a:r>
            <a:r>
              <a:rPr lang="fr-FR" sz="2800" baseline="-25000" dirty="0" smtClean="0">
                <a:solidFill>
                  <a:srgbClr val="DC0528"/>
                </a:solidFill>
              </a:rPr>
              <a:t>2</a:t>
            </a:r>
            <a:r>
              <a:rPr lang="fr-FR" sz="2800" dirty="0" smtClean="0">
                <a:solidFill>
                  <a:srgbClr val="DC0528"/>
                </a:solidFill>
              </a:rPr>
              <a:t>)</a:t>
            </a:r>
          </a:p>
          <a:p>
            <a:pPr lvl="1" defTabSz="914400">
              <a:lnSpc>
                <a:spcPct val="100000"/>
              </a:lnSpc>
            </a:pPr>
            <a:r>
              <a:rPr lang="fr-FR" sz="2000" dirty="0" smtClean="0"/>
              <a:t>Proxy for </a:t>
            </a:r>
            <a:r>
              <a:rPr lang="fr-FR" sz="2000" i="1" dirty="0" err="1" smtClean="0"/>
              <a:t>Y</a:t>
            </a:r>
            <a:r>
              <a:rPr lang="fr-FR" sz="2000" i="1" baseline="-25000" dirty="0" err="1" smtClean="0"/>
              <a:t>eff</a:t>
            </a:r>
            <a:r>
              <a:rPr lang="fr-FR" sz="2000" dirty="0" smtClean="0"/>
              <a:t>: line ratio WI/</a:t>
            </a:r>
            <a:r>
              <a:rPr lang="fr-FR" sz="2000" dirty="0"/>
              <a:t> </a:t>
            </a:r>
            <a:r>
              <a:rPr lang="fr-FR" sz="2000" dirty="0" err="1"/>
              <a:t>DI</a:t>
            </a:r>
            <a:r>
              <a:rPr lang="fr-FR" sz="2000" baseline="-25000" dirty="0" err="1">
                <a:latin typeface="Symbol" panose="05050102010706020507" pitchFamily="18" charset="2"/>
              </a:rPr>
              <a:t>d</a:t>
            </a:r>
            <a:endParaRPr lang="fr-FR" sz="2000" dirty="0" smtClean="0"/>
          </a:p>
          <a:p>
            <a:pPr lvl="1" defTabSz="914400">
              <a:lnSpc>
                <a:spcPct val="100000"/>
              </a:lnSpc>
            </a:pPr>
            <a:r>
              <a:rPr lang="fr-FR" sz="2000" dirty="0" smtClean="0"/>
              <a:t>Proxy for IC </a:t>
            </a:r>
            <a:r>
              <a:rPr lang="fr-FR" sz="2000" dirty="0" err="1" smtClean="0"/>
              <a:t>near</a:t>
            </a:r>
            <a:r>
              <a:rPr lang="fr-FR" sz="2000" dirty="0" smtClean="0"/>
              <a:t> </a:t>
            </a:r>
            <a:r>
              <a:rPr lang="fr-FR" sz="2000" dirty="0" err="1" smtClean="0"/>
              <a:t>field</a:t>
            </a:r>
            <a:r>
              <a:rPr lang="fr-FR" sz="2000" dirty="0" smtClean="0"/>
              <a:t> amplitudes: </a:t>
            </a:r>
            <a:r>
              <a:rPr lang="fr-FR" sz="2000" i="1" dirty="0" smtClean="0"/>
              <a:t>V</a:t>
            </a:r>
            <a:r>
              <a:rPr lang="fr-FR" sz="2000" i="1" baseline="-25000" dirty="0" smtClean="0"/>
              <a:t>Q</a:t>
            </a:r>
            <a:r>
              <a:rPr lang="fr-FR" sz="2000" baseline="-25000" dirty="0" smtClean="0"/>
              <a:t>2</a:t>
            </a:r>
            <a:r>
              <a:rPr lang="fr-FR" sz="2000" dirty="0" smtClean="0"/>
              <a:t> </a:t>
            </a:r>
            <a:br>
              <a:rPr lang="fr-FR" sz="2000" dirty="0" smtClean="0"/>
            </a:br>
            <a:endParaRPr lang="fr-FR" sz="2000" dirty="0" smtClean="0"/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832762" y="5928540"/>
            <a:ext cx="507998" cy="1814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367284" y="590201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#53778</a:t>
            </a:r>
            <a:endParaRPr lang="fr-FR" sz="1800" dirty="0">
              <a:solidFill>
                <a:prstClr val="black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551927" y="4812875"/>
            <a:ext cx="491437" cy="4499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427295" y="517820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#53923</a:t>
            </a:r>
            <a:endParaRPr lang="fr-FR" sz="1800" dirty="0">
              <a:solidFill>
                <a:prstClr val="black"/>
              </a:solidFill>
            </a:endParaRP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7029369" y="5570030"/>
            <a:ext cx="371554" cy="1613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132015" y="5251444"/>
            <a:ext cx="126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#53778</a:t>
            </a:r>
            <a:endParaRPr lang="fr-FR" sz="1800" dirty="0">
              <a:solidFill>
                <a:prstClr val="black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7518918" y="4790353"/>
            <a:ext cx="398011" cy="1879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625773" y="485647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</a:rPr>
              <a:t>#53923</a:t>
            </a:r>
            <a:endParaRPr lang="fr-FR" sz="1800" dirty="0">
              <a:solidFill>
                <a:prstClr val="black"/>
              </a:solidFill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6452029" y="5611526"/>
            <a:ext cx="92888" cy="1913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23528" y="853732"/>
            <a:ext cx="32752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indent="-342900"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lnSpc>
                <a:spcPts val="1800"/>
              </a:lnSpc>
              <a:defRPr/>
            </a:pPr>
            <a:r>
              <a:rPr lang="en-US" sz="1800" dirty="0" smtClean="0">
                <a:solidFill>
                  <a:prstClr val="black"/>
                </a:solidFill>
                <a:latin typeface="Arial" charset="0"/>
              </a:rPr>
              <a:t>B-coated side limiters in 2012:</a:t>
            </a:r>
          </a:p>
        </p:txBody>
      </p:sp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4" y="3735378"/>
            <a:ext cx="3168476" cy="300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63650"/>
            <a:ext cx="2022475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794"/>
          <p:cNvSpPr txBox="1">
            <a:spLocks noChangeArrowheads="1"/>
          </p:cNvSpPr>
          <p:nvPr/>
        </p:nvSpPr>
        <p:spPr bwMode="auto">
          <a:xfrm>
            <a:off x="3851920" y="4546600"/>
            <a:ext cx="4679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defRPr/>
            </a:pP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 Difference of about 50% of </a:t>
            </a:r>
            <a:r>
              <a:rPr lang="en-US" sz="2000" dirty="0" err="1" smtClean="0">
                <a:solidFill>
                  <a:srgbClr val="7030A0"/>
                </a:solidFill>
                <a:latin typeface="Arial" charset="0"/>
                <a:sym typeface="Symbol"/>
              </a:rPr>
              <a:t>c</a:t>
            </a:r>
            <a:r>
              <a:rPr lang="en-US" sz="2000" baseline="-25000" dirty="0" err="1" smtClean="0">
                <a:solidFill>
                  <a:srgbClr val="7030A0"/>
                </a:solidFill>
                <a:latin typeface="Arial" charset="0"/>
                <a:sym typeface="Symbol"/>
              </a:rPr>
              <a:t>W</a:t>
            </a: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 rise </a:t>
            </a:r>
          </a:p>
          <a:p>
            <a:pPr defTabSz="914400" eaLnBrk="1" hangingPunct="1">
              <a:defRPr/>
            </a:pP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  just because of </a:t>
            </a:r>
            <a:r>
              <a:rPr lang="en-US" sz="2000" dirty="0" err="1" smtClean="0">
                <a:solidFill>
                  <a:srgbClr val="7030A0"/>
                </a:solidFill>
                <a:latin typeface="Arial" charset="0"/>
                <a:sym typeface="Symbol"/>
              </a:rPr>
              <a:t>toroidal</a:t>
            </a: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 limiters</a:t>
            </a:r>
            <a:endParaRPr lang="en-US" sz="2000" baseline="-25000" dirty="0" smtClean="0">
              <a:solidFill>
                <a:srgbClr val="7030A0"/>
              </a:solidFill>
              <a:latin typeface="Arial" charset="0"/>
            </a:endParaRPr>
          </a:p>
        </p:txBody>
      </p:sp>
      <p:sp>
        <p:nvSpPr>
          <p:cNvPr id="10" name="Text Box 794"/>
          <p:cNvSpPr txBox="1">
            <a:spLocks noChangeArrowheads="1"/>
          </p:cNvSpPr>
          <p:nvPr/>
        </p:nvSpPr>
        <p:spPr bwMode="auto">
          <a:xfrm>
            <a:off x="3805570" y="5181195"/>
            <a:ext cx="537494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defRPr/>
            </a:pP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 Rough estimate: all ICRF limiters account at </a:t>
            </a:r>
          </a:p>
          <a:p>
            <a:pPr defTabSz="914400" eaLnBrk="1" hangingPunct="1">
              <a:defRPr/>
            </a:pP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   least for  70% of </a:t>
            </a:r>
            <a:r>
              <a:rPr lang="en-US" sz="2000" dirty="0" err="1">
                <a:solidFill>
                  <a:srgbClr val="7030A0"/>
                </a:solidFill>
                <a:latin typeface="Arial" charset="0"/>
                <a:sym typeface="Symbol"/>
              </a:rPr>
              <a:t>c</a:t>
            </a:r>
            <a:r>
              <a:rPr lang="en-US" sz="2000" baseline="-25000" dirty="0" err="1">
                <a:solidFill>
                  <a:srgbClr val="7030A0"/>
                </a:solidFill>
                <a:latin typeface="Arial" charset="0"/>
                <a:sym typeface="Symbol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Arial" charset="0"/>
                <a:sym typeface="Symbol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rise in AUG, the rest</a:t>
            </a:r>
            <a:r>
              <a:rPr lang="en-US" sz="2000" dirty="0">
                <a:solidFill>
                  <a:srgbClr val="7030A0"/>
                </a:solidFill>
                <a:latin typeface="Arial" charset="0"/>
                <a:sym typeface="Symbol"/>
              </a:rPr>
              <a:t> </a:t>
            </a:r>
            <a:endParaRPr lang="en-US" sz="2000" dirty="0" smtClean="0">
              <a:solidFill>
                <a:srgbClr val="7030A0"/>
              </a:solidFill>
              <a:latin typeface="Arial" charset="0"/>
              <a:sym typeface="Symbol"/>
            </a:endParaRPr>
          </a:p>
          <a:p>
            <a:pPr defTabSz="914400" eaLnBrk="1" hangingPunct="1">
              <a:defRPr/>
            </a:pPr>
            <a:r>
              <a:rPr lang="en-US" sz="2000" dirty="0">
                <a:solidFill>
                  <a:srgbClr val="7030A0"/>
                </a:solidFill>
                <a:latin typeface="Arial" charset="0"/>
                <a:sym typeface="Symbol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  from other W structures.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709" y="119240"/>
            <a:ext cx="6985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W- vs. B-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coated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limiter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comparison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in 2012</a:t>
            </a:r>
            <a:endParaRPr lang="de-DE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811814" y="5527758"/>
            <a:ext cx="1950214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  <a:latin typeface="Arial" charset="0"/>
              </a:rPr>
              <a:t>V. </a:t>
            </a:r>
            <a:r>
              <a:rPr lang="fr-FR" sz="1800" dirty="0" err="1" smtClean="0">
                <a:solidFill>
                  <a:prstClr val="black"/>
                </a:solidFill>
                <a:latin typeface="Arial" charset="0"/>
              </a:rPr>
              <a:t>Bobkov</a:t>
            </a:r>
            <a:r>
              <a:rPr lang="fr-FR" sz="1800" dirty="0" smtClean="0">
                <a:solidFill>
                  <a:prstClr val="black"/>
                </a:solidFill>
                <a:latin typeface="Arial" charset="0"/>
              </a:rPr>
              <a:t> et al.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  <a:latin typeface="Arial" charset="0"/>
              </a:rPr>
              <a:t>Workshop WEST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smtClean="0">
                <a:solidFill>
                  <a:prstClr val="black"/>
                </a:solidFill>
                <a:latin typeface="Arial" charset="0"/>
              </a:rPr>
              <a:t>Aix, 2014!</a:t>
            </a:r>
            <a:endParaRPr lang="fr-FR" sz="18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5" y="853731"/>
            <a:ext cx="4236049" cy="3740081"/>
          </a:xfrm>
          <a:prstGeom prst="rect">
            <a:avLst/>
          </a:prstGeom>
        </p:spPr>
      </p:pic>
      <p:sp>
        <p:nvSpPr>
          <p:cNvPr id="11" name="Text Box 794"/>
          <p:cNvSpPr txBox="1">
            <a:spLocks noChangeArrowheads="1"/>
          </p:cNvSpPr>
          <p:nvPr/>
        </p:nvSpPr>
        <p:spPr bwMode="auto">
          <a:xfrm>
            <a:off x="3861777" y="6069820"/>
            <a:ext cx="53749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defRPr/>
            </a:pPr>
            <a:r>
              <a:rPr lang="en-US" sz="2000" dirty="0" smtClean="0">
                <a:solidFill>
                  <a:srgbClr val="7030A0"/>
                </a:solidFill>
                <a:latin typeface="Arial" charset="0"/>
                <a:sym typeface="Symbol"/>
              </a:rPr>
              <a:t> VUV spectroscopy: </a:t>
            </a:r>
            <a:r>
              <a:rPr lang="en-US" sz="2000" b="1" dirty="0" smtClean="0">
                <a:solidFill>
                  <a:srgbClr val="7030A0"/>
                </a:solidFill>
                <a:latin typeface="Arial" charset="0"/>
                <a:sym typeface="Symbol"/>
              </a:rPr>
              <a:t>measured gain on </a:t>
            </a:r>
            <a:r>
              <a:rPr lang="en-US" sz="2000" b="1" dirty="0" err="1" smtClean="0">
                <a:solidFill>
                  <a:srgbClr val="7030A0"/>
                </a:solidFill>
                <a:latin typeface="Arial" charset="0"/>
                <a:sym typeface="Symbol"/>
              </a:rPr>
              <a:t>P</a:t>
            </a:r>
            <a:r>
              <a:rPr lang="en-US" sz="2000" b="1" baseline="-25000" dirty="0" err="1" smtClean="0">
                <a:solidFill>
                  <a:srgbClr val="7030A0"/>
                </a:solidFill>
                <a:latin typeface="Arial" charset="0"/>
                <a:sym typeface="Symbol"/>
              </a:rPr>
              <a:t>rad,W</a:t>
            </a:r>
            <a:r>
              <a:rPr lang="en-US" sz="2000" b="1" dirty="0" smtClean="0">
                <a:solidFill>
                  <a:srgbClr val="7030A0"/>
                </a:solidFill>
                <a:latin typeface="Arial" charset="0"/>
                <a:sym typeface="Symbol"/>
              </a:rPr>
              <a:t> is about 50% of applied ICRF power.</a:t>
            </a:r>
          </a:p>
        </p:txBody>
      </p:sp>
    </p:spTree>
    <p:extLst>
      <p:ext uri="{BB962C8B-B14F-4D97-AF65-F5344CB8AC3E}">
        <p14:creationId xmlns:p14="http://schemas.microsoft.com/office/powerpoint/2010/main" val="41305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46229" y="12708"/>
            <a:ext cx="45945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Sometimes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gain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b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depending</a:t>
            </a:r>
            <a:r>
              <a:rPr lang="de-DE" sz="2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de-DE" sz="26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configuration</a:t>
            </a:r>
            <a:endParaRPr lang="de-DE" sz="2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04" y="985161"/>
            <a:ext cx="4648529" cy="56496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261933" y="16352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800" dirty="0" err="1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fr-FR" sz="1800" dirty="0" err="1" smtClean="0">
                <a:solidFill>
                  <a:prstClr val="black"/>
                </a:solidFill>
                <a:latin typeface="Arial" charset="0"/>
              </a:rPr>
              <a:t>P</a:t>
            </a:r>
            <a:r>
              <a:rPr lang="fr-FR" sz="1800" baseline="-25000" dirty="0" err="1" smtClean="0">
                <a:solidFill>
                  <a:prstClr val="black"/>
                </a:solidFill>
                <a:latin typeface="Arial" charset="0"/>
              </a:rPr>
              <a:t>rad,W</a:t>
            </a:r>
            <a:r>
              <a:rPr lang="fr-FR" sz="1800" dirty="0" smtClean="0">
                <a:solidFill>
                  <a:prstClr val="black"/>
                </a:solidFill>
                <a:latin typeface="Arial" charset="0"/>
              </a:rPr>
              <a:t>&gt; P</a:t>
            </a:r>
            <a:r>
              <a:rPr lang="fr-FR" sz="1800" baseline="-25000" dirty="0" smtClean="0">
                <a:solidFill>
                  <a:prstClr val="black"/>
                </a:solidFill>
                <a:latin typeface="Arial" charset="0"/>
              </a:rPr>
              <a:t>ICRH</a:t>
            </a:r>
            <a:endParaRPr lang="fr-FR" sz="1800" baseline="-250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6540757" y="1819922"/>
            <a:ext cx="63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8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698720" y="360093"/>
            <a:ext cx="8178580" cy="775597"/>
          </a:xfrm>
        </p:spPr>
        <p:txBody>
          <a:bodyPr/>
          <a:lstStyle/>
          <a:p>
            <a:r>
              <a:rPr lang="fr-FR" sz="2800" dirty="0" smtClean="0"/>
              <a:t>Système ICRH – Bilan C4 et évolutions possibles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29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ce réservé du numéro de diapositive 4"/>
          <p:cNvSpPr txBox="1">
            <a:spLocks/>
          </p:cNvSpPr>
          <p:nvPr/>
        </p:nvSpPr>
        <p:spPr>
          <a:xfrm>
            <a:off x="7922306" y="6545130"/>
            <a:ext cx="11191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r-F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defTabSz="914400">
              <a:defRPr/>
            </a:pPr>
            <a:r>
              <a:rPr lang="fr-FR" dirty="0" smtClean="0"/>
              <a:t>|  PAGE </a:t>
            </a:r>
            <a:fld id="{CA94AA83-0CCF-4BF6-B13B-8CB6F491BF52}" type="slidenum">
              <a:rPr lang="fr-FR" smtClean="0"/>
              <a:pPr algn="r" defTabSz="914400">
                <a:defRPr/>
              </a:pPr>
              <a:t>40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24977" y="3617006"/>
            <a:ext cx="5716529" cy="1930402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fr-FR" altLang="zh-CN" sz="2000" dirty="0" err="1" smtClean="0">
                <a:ea typeface="宋体" pitchFamily="2" charset="-122"/>
              </a:rPr>
              <a:t>Before</a:t>
            </a:r>
            <a:r>
              <a:rPr lang="fr-FR" altLang="zh-CN" sz="2000" dirty="0" smtClean="0">
                <a:ea typeface="宋体" pitchFamily="2" charset="-122"/>
              </a:rPr>
              <a:t> 2018:</a:t>
            </a:r>
          </a:p>
          <a:p>
            <a:pPr lvl="3">
              <a:lnSpc>
                <a:spcPct val="100000"/>
              </a:lnSpc>
            </a:pPr>
            <a:r>
              <a:rPr lang="fr-FR" altLang="zh-CN" sz="2000" dirty="0">
                <a:ea typeface="宋体" pitchFamily="2" charset="-122"/>
              </a:rPr>
              <a:t>W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only</a:t>
            </a:r>
            <a:r>
              <a:rPr lang="fr-FR" altLang="zh-CN" sz="2000" dirty="0" smtClean="0">
                <a:ea typeface="宋体" pitchFamily="2" charset="-122"/>
              </a:rPr>
              <a:t> on </a:t>
            </a:r>
            <a:r>
              <a:rPr lang="fr-FR" altLang="zh-CN" sz="2000" dirty="0" err="1" smtClean="0">
                <a:ea typeface="宋体" pitchFamily="2" charset="-122"/>
              </a:rPr>
              <a:t>upper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divertor</a:t>
            </a:r>
            <a:r>
              <a:rPr lang="fr-FR" altLang="zh-CN" sz="2000" dirty="0" smtClean="0">
                <a:ea typeface="宋体" pitchFamily="2" charset="-122"/>
              </a:rPr>
              <a:t>, </a:t>
            </a:r>
          </a:p>
          <a:p>
            <a:pPr lvl="3">
              <a:lnSpc>
                <a:spcPct val="100000"/>
              </a:lnSpc>
            </a:pPr>
            <a:r>
              <a:rPr lang="fr-FR" altLang="zh-CN" sz="2000" dirty="0" smtClean="0">
                <a:ea typeface="宋体" pitchFamily="2" charset="-122"/>
              </a:rPr>
              <a:t>C on LH </a:t>
            </a:r>
            <a:r>
              <a:rPr lang="fr-FR" altLang="zh-CN" sz="2000" dirty="0" err="1" smtClean="0">
                <a:ea typeface="宋体" pitchFamily="2" charset="-122"/>
              </a:rPr>
              <a:t>limiters</a:t>
            </a:r>
            <a:endParaRPr lang="fr-FR" altLang="zh-CN" sz="2000" dirty="0" smtClean="0">
              <a:ea typeface="宋体" pitchFamily="2" charset="-122"/>
            </a:endParaRPr>
          </a:p>
          <a:p>
            <a:pPr lvl="3">
              <a:lnSpc>
                <a:spcPct val="100000"/>
              </a:lnSpc>
            </a:pPr>
            <a:r>
              <a:rPr lang="fr-FR" altLang="zh-CN" sz="2000" dirty="0" smtClean="0">
                <a:ea typeface="宋体" pitchFamily="2" charset="-122"/>
              </a:rPr>
              <a:t>USN/LSN </a:t>
            </a:r>
            <a:r>
              <a:rPr lang="fr-FR" altLang="zh-CN" sz="2000" dirty="0" err="1" smtClean="0">
                <a:ea typeface="宋体" pitchFamily="2" charset="-122"/>
              </a:rPr>
              <a:t>ohmic</a:t>
            </a:r>
            <a:r>
              <a:rPr lang="fr-FR" altLang="zh-CN" sz="2000" dirty="0" smtClean="0">
                <a:ea typeface="宋体" pitchFamily="2" charset="-122"/>
              </a:rPr>
              <a:t> pulse </a:t>
            </a:r>
            <a:r>
              <a:rPr lang="fr-FR" altLang="zh-CN" sz="2000" dirty="0" err="1" smtClean="0">
                <a:ea typeface="宋体" pitchFamily="2" charset="-122"/>
              </a:rPr>
              <a:t>comparison</a:t>
            </a:r>
            <a:r>
              <a:rPr lang="fr-FR" altLang="zh-CN" sz="2000" dirty="0" smtClean="0">
                <a:ea typeface="宋体" pitchFamily="2" charset="-122"/>
              </a:rPr>
              <a:t>.</a:t>
            </a:r>
          </a:p>
          <a:p>
            <a:pPr lvl="3">
              <a:lnSpc>
                <a:spcPct val="100000"/>
              </a:lnSpc>
            </a:pPr>
            <a:endParaRPr lang="fr-FR" altLang="zh-CN" sz="2000" dirty="0" smtClean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fr-FR" altLang="zh-CN" sz="2000" dirty="0" err="1" smtClean="0">
                <a:ea typeface="宋体" pitchFamily="2" charset="-122"/>
              </a:rPr>
              <a:t>After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>
                <a:ea typeface="宋体" pitchFamily="2" charset="-122"/>
              </a:rPr>
              <a:t>2018:</a:t>
            </a:r>
          </a:p>
          <a:p>
            <a:pPr lvl="3">
              <a:lnSpc>
                <a:spcPct val="100000"/>
              </a:lnSpc>
            </a:pPr>
            <a:r>
              <a:rPr lang="fr-FR" altLang="zh-CN" sz="2000" dirty="0">
                <a:ea typeface="宋体" pitchFamily="2" charset="-122"/>
              </a:rPr>
              <a:t> </a:t>
            </a:r>
            <a:r>
              <a:rPr lang="fr-FR" altLang="zh-CN" sz="2000" dirty="0" smtClean="0">
                <a:ea typeface="宋体" pitchFamily="2" charset="-122"/>
              </a:rPr>
              <a:t>W </a:t>
            </a:r>
            <a:r>
              <a:rPr lang="fr-FR" altLang="zh-CN" sz="2000" dirty="0" err="1" smtClean="0">
                <a:ea typeface="宋体" pitchFamily="2" charset="-122"/>
              </a:rPr>
              <a:t>limiters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installed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ed</a:t>
            </a:r>
            <a:r>
              <a:rPr lang="fr-FR" altLang="zh-CN" sz="2000" dirty="0" smtClean="0">
                <a:ea typeface="宋体" pitchFamily="2" charset="-122"/>
              </a:rPr>
              <a:t> on LH </a:t>
            </a:r>
            <a:r>
              <a:rPr lang="fr-FR" altLang="zh-CN" sz="2000" dirty="0" err="1" smtClean="0">
                <a:ea typeface="宋体" pitchFamily="2" charset="-122"/>
              </a:rPr>
              <a:t>launcher</a:t>
            </a:r>
            <a:r>
              <a:rPr lang="fr-FR" altLang="zh-CN" sz="2000" dirty="0" smtClean="0">
                <a:ea typeface="宋体" pitchFamily="2" charset="-122"/>
              </a:rPr>
              <a:t>.</a:t>
            </a:r>
          </a:p>
          <a:p>
            <a:pPr lvl="3">
              <a:lnSpc>
                <a:spcPct val="100000"/>
              </a:lnSpc>
            </a:pPr>
            <a:r>
              <a:rPr lang="fr-FR" altLang="zh-CN" sz="2000" dirty="0" smtClean="0">
                <a:ea typeface="宋体" pitchFamily="2" charset="-122"/>
              </a:rPr>
              <a:t>USN /LSN </a:t>
            </a:r>
            <a:r>
              <a:rPr lang="fr-FR" altLang="zh-CN" sz="2000" dirty="0" err="1" smtClean="0">
                <a:ea typeface="宋体" pitchFamily="2" charset="-122"/>
              </a:rPr>
              <a:t>comparison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repeated</a:t>
            </a:r>
            <a:endParaRPr lang="fr-FR" altLang="zh-CN" sz="2000" dirty="0" smtClean="0">
              <a:ea typeface="宋体" pitchFamily="2" charset="-122"/>
            </a:endParaRPr>
          </a:p>
          <a:p>
            <a:pPr lvl="3">
              <a:lnSpc>
                <a:spcPct val="100000"/>
              </a:lnSpc>
            </a:pPr>
            <a:r>
              <a:rPr lang="fr-FR" altLang="zh-CN" sz="2000" dirty="0" smtClean="0">
                <a:ea typeface="宋体" pitchFamily="2" charset="-122"/>
              </a:rPr>
              <a:t>W</a:t>
            </a:r>
            <a:r>
              <a:rPr lang="fr-FR" altLang="zh-CN" sz="2000" baseline="-25000" dirty="0" smtClean="0">
                <a:ea typeface="宋体" pitchFamily="2" charset="-122"/>
              </a:rPr>
              <a:t>USN</a:t>
            </a:r>
            <a:r>
              <a:rPr lang="fr-FR" altLang="zh-CN" sz="2000" dirty="0" smtClean="0">
                <a:ea typeface="宋体" pitchFamily="2" charset="-122"/>
              </a:rPr>
              <a:t>/W</a:t>
            </a:r>
            <a:r>
              <a:rPr lang="fr-FR" altLang="zh-CN" sz="2000" baseline="-25000" dirty="0" smtClean="0">
                <a:ea typeface="宋体" pitchFamily="2" charset="-122"/>
              </a:rPr>
              <a:t>LSN</a:t>
            </a:r>
            <a:r>
              <a:rPr lang="fr-FR" altLang="zh-CN" sz="2000" dirty="0" smtClean="0">
                <a:ea typeface="宋体" pitchFamily="2" charset="-122"/>
              </a:rPr>
              <a:t> </a:t>
            </a:r>
            <a:r>
              <a:rPr lang="fr-FR" altLang="zh-CN" sz="2000" dirty="0" err="1" smtClean="0">
                <a:ea typeface="宋体" pitchFamily="2" charset="-122"/>
              </a:rPr>
              <a:t>decreased</a:t>
            </a:r>
            <a:r>
              <a:rPr lang="fr-FR" altLang="zh-CN" sz="2000" dirty="0" smtClean="0">
                <a:ea typeface="宋体" pitchFamily="2" charset="-122"/>
              </a:rPr>
              <a:t> by 3,5.</a:t>
            </a:r>
          </a:p>
          <a:p>
            <a:pPr lvl="3">
              <a:lnSpc>
                <a:spcPct val="100000"/>
              </a:lnSpc>
            </a:pPr>
            <a:r>
              <a:rPr lang="fr-FR" altLang="zh-CN" sz="2000" dirty="0" err="1" smtClean="0">
                <a:ea typeface="宋体" pitchFamily="2" charset="-122"/>
              </a:rPr>
              <a:t>Estimated</a:t>
            </a:r>
            <a:r>
              <a:rPr lang="fr-FR" altLang="zh-CN" sz="2000" dirty="0" smtClean="0">
                <a:ea typeface="宋体" pitchFamily="2" charset="-122"/>
              </a:rPr>
              <a:t> limiter contribution: 25% in OH.</a:t>
            </a:r>
            <a:endParaRPr lang="fr-FR" altLang="zh-CN" sz="2000" dirty="0">
              <a:ea typeface="宋体" pitchFamily="2" charset="-122"/>
            </a:endParaRPr>
          </a:p>
          <a:p>
            <a:pPr marL="771525" lvl="3" indent="0">
              <a:lnSpc>
                <a:spcPct val="100000"/>
              </a:lnSpc>
              <a:buNone/>
            </a:pPr>
            <a:endParaRPr lang="fr-FR" altLang="zh-CN" sz="2000" dirty="0" smtClean="0">
              <a:ea typeface="宋体" pitchFamily="2" charset="-122"/>
            </a:endParaRPr>
          </a:p>
        </p:txBody>
      </p:sp>
      <p:pic>
        <p:nvPicPr>
          <p:cNvPr id="9" name="Picture 2" descr="C:\Users\GU251272\Documents\Publications\Impurities\Figures\USN vs LSN 2016 &amp; 2018 + Confi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" y="1309633"/>
            <a:ext cx="5192912" cy="22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 bwMode="auto">
          <a:xfrm>
            <a:off x="5684758" y="3884992"/>
            <a:ext cx="3284617" cy="183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923925" algn="l" rtl="0" eaLnBrk="0" fontAlgn="base" hangingPunct="0">
              <a:spcBef>
                <a:spcPct val="0"/>
              </a:spcBef>
              <a:spcAft>
                <a:spcPts val="400"/>
              </a:spcAft>
              <a:buFont typeface="Arial" charset="0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90000"/>
              <a:buBlip>
                <a:blip r:embed="rId4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36000"/>
              <a:buFont typeface="Arial" charset="0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36000"/>
              <a:buBlip>
                <a:blip r:embed="rId5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Arial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/>
            <a:r>
              <a:rPr lang="en-US" altLang="zh-CN" sz="2000" dirty="0" smtClean="0">
                <a:ea typeface="宋体" pitchFamily="2" charset="-122"/>
              </a:rPr>
              <a:t>Little ICRH power from the magnetically connected antenna has very large effect on W production compared to all others heating systems</a:t>
            </a:r>
            <a:endParaRPr lang="fr-FR" altLang="zh-CN" sz="2000" dirty="0">
              <a:ea typeface="宋体" pitchFamily="2" charset="-122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-770074" y="5899020"/>
            <a:ext cx="6710426" cy="90963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defTabSz="914400"/>
            <a:endParaRPr lang="fr-FR" altLang="zh-CN" sz="1600" b="0" cap="none" dirty="0" smtClean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-101600"/>
            <a:ext cx="9144000" cy="106646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 bwMode="auto">
          <a:xfrm>
            <a:off x="395288" y="90634"/>
            <a:ext cx="8353425" cy="909637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fr-FR" altLang="zh-CN" sz="2800" b="0" cap="none" dirty="0" smtClean="0">
                <a:ea typeface="宋体" pitchFamily="2" charset="-122"/>
              </a:rPr>
              <a:t>Issues </a:t>
            </a:r>
            <a:r>
              <a:rPr lang="fr-FR" altLang="zh-CN" sz="2800" b="0" cap="none" dirty="0" err="1" smtClean="0">
                <a:ea typeface="宋体" pitchFamily="2" charset="-122"/>
              </a:rPr>
              <a:t>with</a:t>
            </a:r>
            <a:r>
              <a:rPr lang="fr-FR" altLang="zh-CN" sz="2800" b="0" cap="none" dirty="0" smtClean="0">
                <a:ea typeface="宋体" pitchFamily="2" charset="-122"/>
              </a:rPr>
              <a:t> </a:t>
            </a:r>
            <a:r>
              <a:rPr lang="fr-FR" altLang="zh-CN" sz="2800" b="0" cap="none" dirty="0">
                <a:ea typeface="宋体" pitchFamily="2" charset="-122"/>
              </a:rPr>
              <a:t>W at </a:t>
            </a:r>
            <a:r>
              <a:rPr lang="fr-FR" altLang="zh-CN" sz="2800" b="0" cap="none" dirty="0" err="1" smtClean="0">
                <a:ea typeface="宋体" pitchFamily="2" charset="-122"/>
              </a:rPr>
              <a:t>outer</a:t>
            </a:r>
            <a:r>
              <a:rPr lang="fr-FR" altLang="zh-CN" sz="2800" b="0" cap="none" dirty="0" smtClean="0">
                <a:ea typeface="宋体" pitchFamily="2" charset="-122"/>
              </a:rPr>
              <a:t> </a:t>
            </a:r>
            <a:r>
              <a:rPr lang="fr-FR" altLang="zh-CN" sz="2800" b="0" cap="none" dirty="0" err="1" smtClean="0">
                <a:ea typeface="宋体" pitchFamily="2" charset="-122"/>
              </a:rPr>
              <a:t>mid</a:t>
            </a:r>
            <a:r>
              <a:rPr lang="fr-FR" altLang="zh-CN" sz="2800" b="0" cap="none" dirty="0" smtClean="0">
                <a:ea typeface="宋体" pitchFamily="2" charset="-122"/>
              </a:rPr>
              <a:t>-plane on EAST</a:t>
            </a:r>
            <a:r>
              <a:rPr lang="fr-FR" altLang="zh-CN" sz="2800" b="0" cap="none" dirty="0">
                <a:ea typeface="宋体" pitchFamily="2" charset="-122"/>
              </a:rPr>
              <a:t/>
            </a:r>
            <a:br>
              <a:rPr lang="fr-FR" altLang="zh-CN" sz="2800" b="0" cap="none" dirty="0">
                <a:ea typeface="宋体" pitchFamily="2" charset="-122"/>
              </a:rPr>
            </a:br>
            <a:endParaRPr lang="fr-FR" altLang="zh-CN" sz="1800" b="0" cap="none" dirty="0" smtClean="0">
              <a:ea typeface="宋体" pitchFamily="2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67688" y="2040"/>
            <a:ext cx="1012825" cy="1079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800" smtClean="0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22" name="Image 15" descr="NM 2-2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 b="4865"/>
          <a:stretch>
            <a:fillRect/>
          </a:stretch>
        </p:blipFill>
        <p:spPr bwMode="auto">
          <a:xfrm>
            <a:off x="8245475" y="73478"/>
            <a:ext cx="7239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8"/>
          <p:cNvSpPr txBox="1">
            <a:spLocks/>
          </p:cNvSpPr>
          <p:nvPr/>
        </p:nvSpPr>
        <p:spPr>
          <a:xfrm>
            <a:off x="8034338" y="794203"/>
            <a:ext cx="1146175" cy="2873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fr-FR" sz="2000" b="1" i="1" dirty="0" smtClean="0">
                <a:solidFill>
                  <a:srgbClr val="0091C3">
                    <a:lumMod val="50000"/>
                  </a:srgbClr>
                </a:solidFill>
              </a:rPr>
              <a:t>ASIPP</a:t>
            </a:r>
            <a:endParaRPr lang="fr-FR" sz="2000" b="1" i="1" dirty="0">
              <a:solidFill>
                <a:srgbClr val="0091C3">
                  <a:lumMod val="50000"/>
                </a:srgbClr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29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solidFill>
                <a:prstClr val="black"/>
              </a:solidFill>
            </a:endParaRPr>
          </a:p>
        </p:txBody>
      </p:sp>
      <p:pic>
        <p:nvPicPr>
          <p:cNvPr id="66562" name="Picture 2" descr="C:\Users\GU251272\Desktop\Image39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80" y="1210329"/>
            <a:ext cx="3660082" cy="233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1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2" y="1143673"/>
            <a:ext cx="4325257" cy="392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4744" y="37874"/>
            <a:ext cx="7823200" cy="909637"/>
          </a:xfrm>
        </p:spPr>
        <p:txBody>
          <a:bodyPr/>
          <a:lstStyle/>
          <a:p>
            <a:pPr algn="ctr"/>
            <a:r>
              <a:rPr lang="fr-FR" sz="2400" cap="none" dirty="0" smtClean="0"/>
              <a:t>Q4am, bon emplacement pour une antenne bas-Z</a:t>
            </a:r>
            <a:endParaRPr lang="fr-FR" sz="24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715" y="1015999"/>
            <a:ext cx="4528456" cy="1824969"/>
          </a:xfrm>
        </p:spPr>
        <p:txBody>
          <a:bodyPr/>
          <a:lstStyle/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L’auto-polarisation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du plasma par rectification de gaine HF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se propage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sur de longues distances le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long des lignes de champ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 ouvertes issues des antennes ICRH actives. </a:t>
            </a:r>
            <a:endParaRPr lang="fr-FR" sz="2000" dirty="0" smtClean="0">
              <a:latin typeface="Times New Roman"/>
              <a:ea typeface="Calibri"/>
              <a:cs typeface="Times New Roman"/>
            </a:endParaRP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  <a:sym typeface="Wingdings" panose="05000000000000000000" pitchFamily="2" charset="2"/>
              </a:rPr>
              <a:t> éviter les </a:t>
            </a:r>
            <a:r>
              <a:rPr lang="fr-FR" sz="2000" b="1" dirty="0" smtClean="0">
                <a:solidFill>
                  <a:srgbClr val="0000FF"/>
                </a:solidFill>
                <a:latin typeface="Times New Roman"/>
                <a:ea typeface="Calibri"/>
                <a:cs typeface="Times New Roman"/>
                <a:sym typeface="Wingdings" panose="05000000000000000000" pitchFamily="2" charset="2"/>
              </a:rPr>
              <a:t>connexions magnétiques aux autres </a:t>
            </a:r>
            <a:r>
              <a:rPr lang="fr-FR" sz="2000" b="1" dirty="0" err="1" smtClean="0">
                <a:solidFill>
                  <a:srgbClr val="0000FF"/>
                </a:solidFill>
                <a:latin typeface="Times New Roman"/>
                <a:ea typeface="Calibri"/>
                <a:cs typeface="Times New Roman"/>
                <a:sym typeface="Wingdings" panose="05000000000000000000" pitchFamily="2" charset="2"/>
              </a:rPr>
              <a:t>PFCs</a:t>
            </a:r>
            <a:r>
              <a:rPr lang="fr-FR" sz="2000" b="1" dirty="0" smtClean="0">
                <a:solidFill>
                  <a:srgbClr val="0000FF"/>
                </a:solidFill>
                <a:latin typeface="Times New Roman"/>
                <a:ea typeface="Calibri"/>
                <a:cs typeface="Times New Roman"/>
                <a:sym typeface="Wingdings" panose="05000000000000000000" pitchFamily="2" charset="2"/>
              </a:rPr>
              <a:t>-W</a:t>
            </a:r>
            <a:r>
              <a:rPr lang="fr-FR" sz="2000" dirty="0" smtClean="0">
                <a:latin typeface="Times New Roman"/>
                <a:ea typeface="Calibri"/>
                <a:cs typeface="Times New Roman"/>
                <a:sym typeface="Wingdings" panose="05000000000000000000" pitchFamily="2" charset="2"/>
              </a:rPr>
              <a:t>.</a:t>
            </a: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endParaRPr lang="fr-FR" sz="2000" dirty="0" smtClean="0">
              <a:latin typeface="Times New Roman"/>
              <a:ea typeface="Calibri"/>
              <a:cs typeface="Times New Roman"/>
            </a:endParaRP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Q4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est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relativement éloignée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des autres objets côté faible champ, </a:t>
            </a:r>
            <a:endParaRPr lang="fr-FR" sz="2000" dirty="0" smtClean="0">
              <a:latin typeface="Times New Roman"/>
              <a:ea typeface="Calibri"/>
              <a:cs typeface="Times New Roman"/>
            </a:endParaRP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L’objet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le plus proche est le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LPA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, qui peut être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reculé </a:t>
            </a:r>
            <a:r>
              <a:rPr lang="fr-FR" sz="2000" b="1" dirty="0" smtClean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franchement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. </a:t>
            </a: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On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ne pourra toutefois pas éviter des </a:t>
            </a:r>
            <a:r>
              <a:rPr lang="fr-FR" sz="2000" b="1" dirty="0">
                <a:solidFill>
                  <a:srgbClr val="0000FF"/>
                </a:solidFill>
                <a:latin typeface="Times New Roman"/>
                <a:ea typeface="Calibri"/>
                <a:cs typeface="Times New Roman"/>
              </a:rPr>
              <a:t>connexions de Q4 avec le baffle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, qui existent aussi avec les autres antennes.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23578ADE-1444-4D51-AF6B-0B46186631F4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9714" y="1523999"/>
            <a:ext cx="1436915" cy="104502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527836" y="1051840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0000"/>
                </a:solidFill>
              </a:rPr>
              <a:t>Q4am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5156" y="52388"/>
            <a:ext cx="7237413" cy="909637"/>
          </a:xfrm>
        </p:spPr>
        <p:txBody>
          <a:bodyPr/>
          <a:lstStyle/>
          <a:p>
            <a:pPr algn="ctr"/>
            <a:r>
              <a:rPr lang="fr-FR" dirty="0" smtClean="0"/>
              <a:t>Outlook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6330" y="993197"/>
            <a:ext cx="8877670" cy="4968875"/>
          </a:xfrm>
        </p:spPr>
        <p:txBody>
          <a:bodyPr/>
          <a:lstStyle/>
          <a:p>
            <a:pPr lvl="0"/>
            <a:r>
              <a:rPr lang="fr-FR" dirty="0" err="1">
                <a:solidFill>
                  <a:srgbClr val="DC0528"/>
                </a:solidFill>
              </a:rPr>
              <a:t>Need</a:t>
            </a:r>
            <a:r>
              <a:rPr lang="fr-FR" dirty="0">
                <a:solidFill>
                  <a:srgbClr val="DC0528"/>
                </a:solidFill>
              </a:rPr>
              <a:t> more </a:t>
            </a:r>
            <a:r>
              <a:rPr lang="fr-FR" dirty="0" err="1">
                <a:solidFill>
                  <a:srgbClr val="DC0528"/>
                </a:solidFill>
              </a:rPr>
              <a:t>margins</a:t>
            </a:r>
            <a:r>
              <a:rPr lang="fr-FR" dirty="0">
                <a:solidFill>
                  <a:srgbClr val="DC0528"/>
                </a:solidFill>
              </a:rPr>
              <a:t> on </a:t>
            </a:r>
            <a:r>
              <a:rPr lang="fr-FR" i="1" dirty="0" err="1">
                <a:solidFill>
                  <a:srgbClr val="DC0528"/>
                </a:solidFill>
              </a:rPr>
              <a:t>P</a:t>
            </a:r>
            <a:r>
              <a:rPr lang="fr-FR" i="1" baseline="-25000" dirty="0" err="1">
                <a:solidFill>
                  <a:srgbClr val="DC0528"/>
                </a:solidFill>
              </a:rPr>
              <a:t>sep</a:t>
            </a:r>
            <a:r>
              <a:rPr lang="fr-FR" dirty="0">
                <a:solidFill>
                  <a:srgbClr val="DC0528"/>
                </a:solidFill>
              </a:rPr>
              <a:t> to </a:t>
            </a:r>
            <a:r>
              <a:rPr lang="fr-FR" dirty="0" err="1">
                <a:solidFill>
                  <a:srgbClr val="DC0528"/>
                </a:solidFill>
              </a:rPr>
              <a:t>get</a:t>
            </a:r>
            <a:r>
              <a:rPr lang="fr-FR" dirty="0">
                <a:solidFill>
                  <a:srgbClr val="DC0528"/>
                </a:solidFill>
              </a:rPr>
              <a:t> « </a:t>
            </a:r>
            <a:r>
              <a:rPr lang="fr-FR" dirty="0" err="1">
                <a:solidFill>
                  <a:srgbClr val="DC0528"/>
                </a:solidFill>
              </a:rPr>
              <a:t>useful</a:t>
            </a:r>
            <a:r>
              <a:rPr lang="fr-FR" dirty="0">
                <a:solidFill>
                  <a:srgbClr val="DC0528"/>
                </a:solidFill>
              </a:rPr>
              <a:t> » H-mode on WEST</a:t>
            </a:r>
          </a:p>
          <a:p>
            <a:pPr lvl="1">
              <a:lnSpc>
                <a:spcPct val="100000"/>
              </a:lnSpc>
            </a:pPr>
            <a:r>
              <a:rPr lang="fr-FR" sz="1800" i="1" dirty="0" err="1"/>
              <a:t>P</a:t>
            </a:r>
            <a:r>
              <a:rPr lang="fr-FR" sz="1800" i="1" baseline="-25000" dirty="0" err="1"/>
              <a:t>rad,bulk</a:t>
            </a:r>
            <a:r>
              <a:rPr lang="fr-FR" sz="1800" dirty="0"/>
              <a:t> </a:t>
            </a:r>
            <a:r>
              <a:rPr lang="fr-FR" sz="1800" dirty="0" err="1"/>
              <a:t>higher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ICRH </a:t>
            </a:r>
            <a:r>
              <a:rPr lang="fr-FR" sz="1800" dirty="0" err="1"/>
              <a:t>than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LH at </a:t>
            </a:r>
            <a:r>
              <a:rPr lang="fr-FR" sz="1800" dirty="0" err="1"/>
              <a:t>similar</a:t>
            </a:r>
            <a:r>
              <a:rPr lang="fr-FR" sz="1800" dirty="0"/>
              <a:t> power.</a:t>
            </a:r>
          </a:p>
          <a:p>
            <a:pPr lvl="1">
              <a:lnSpc>
                <a:spcPct val="100000"/>
              </a:lnSpc>
            </a:pPr>
            <a:r>
              <a:rPr lang="fr-FR" sz="1800" dirty="0" err="1"/>
              <a:t>Especially</a:t>
            </a:r>
            <a:r>
              <a:rPr lang="fr-FR" sz="1800" dirty="0"/>
              <a:t> </a:t>
            </a:r>
            <a:r>
              <a:rPr lang="fr-FR" sz="1800" dirty="0" err="1"/>
              <a:t>when</a:t>
            </a:r>
            <a:r>
              <a:rPr lang="fr-FR" sz="1800" dirty="0"/>
              <a:t> </a:t>
            </a:r>
            <a:r>
              <a:rPr lang="fr-FR" sz="1800" dirty="0" err="1"/>
              <a:t>both</a:t>
            </a:r>
            <a:r>
              <a:rPr lang="fr-FR" sz="1800" dirty="0"/>
              <a:t> </a:t>
            </a:r>
            <a:r>
              <a:rPr lang="fr-FR" sz="1800" dirty="0" err="1"/>
              <a:t>systems</a:t>
            </a:r>
            <a:r>
              <a:rPr lang="fr-FR" sz="1800" dirty="0"/>
              <a:t> are </a:t>
            </a:r>
            <a:r>
              <a:rPr lang="fr-FR" sz="1800" dirty="0" err="1"/>
              <a:t>combined</a:t>
            </a:r>
            <a:r>
              <a:rPr lang="fr-FR" sz="1800" dirty="0"/>
              <a:t> at high power.</a:t>
            </a:r>
          </a:p>
          <a:p>
            <a:r>
              <a:rPr lang="fr-FR" dirty="0" err="1" smtClean="0"/>
              <a:t>Either</a:t>
            </a:r>
            <a:r>
              <a:rPr lang="fr-FR" dirty="0" smtClean="0"/>
              <a:t> the </a:t>
            </a:r>
            <a:r>
              <a:rPr lang="fr-FR" dirty="0" err="1" smtClean="0"/>
              <a:t>present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indications </a:t>
            </a:r>
            <a:r>
              <a:rPr lang="fr-FR" dirty="0" err="1" smtClean="0"/>
              <a:t>from</a:t>
            </a:r>
            <a:r>
              <a:rPr lang="fr-FR" dirty="0" smtClean="0"/>
              <a:t> WEST and AUG are </a:t>
            </a:r>
            <a:r>
              <a:rPr lang="fr-FR" dirty="0" err="1" smtClean="0"/>
              <a:t>convincing</a:t>
            </a:r>
            <a:r>
              <a:rPr lang="fr-FR" dirty="0" smtClean="0"/>
              <a:t> </a:t>
            </a:r>
            <a:r>
              <a:rPr lang="fr-FR" dirty="0" err="1" smtClean="0"/>
              <a:t>enough</a:t>
            </a:r>
            <a:r>
              <a:rPr lang="fr-FR" dirty="0" smtClean="0"/>
              <a:t>…</a:t>
            </a:r>
          </a:p>
          <a:p>
            <a:pPr lvl="1"/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boronize</a:t>
            </a:r>
            <a:r>
              <a:rPr lang="fr-FR" dirty="0" smtClean="0"/>
              <a:t> the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limiters</a:t>
            </a:r>
            <a:r>
              <a:rPr lang="fr-FR" dirty="0" smtClean="0"/>
              <a:t> on all 3 ICRF </a:t>
            </a:r>
            <a:r>
              <a:rPr lang="fr-FR" dirty="0" err="1" smtClean="0"/>
              <a:t>antennas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Potentiel gain: </a:t>
            </a:r>
            <a:r>
              <a:rPr lang="fr-FR" i="1" dirty="0" err="1" smtClean="0"/>
              <a:t>f</a:t>
            </a:r>
            <a:r>
              <a:rPr lang="fr-FR" i="1" baseline="-25000" dirty="0" err="1" smtClean="0"/>
              <a:t>rad,bulk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ICRH and LH.</a:t>
            </a:r>
          </a:p>
          <a:p>
            <a:pPr lvl="1"/>
            <a:r>
              <a:rPr lang="fr-FR" dirty="0"/>
              <a:t>B-</a:t>
            </a:r>
            <a:r>
              <a:rPr lang="fr-FR" dirty="0" err="1"/>
              <a:t>coated</a:t>
            </a:r>
            <a:r>
              <a:rPr lang="fr-FR" dirty="0"/>
              <a:t> </a:t>
            </a:r>
            <a:r>
              <a:rPr lang="fr-FR" dirty="0" err="1"/>
              <a:t>limiters</a:t>
            </a:r>
            <a:r>
              <a:rPr lang="fr-FR" dirty="0"/>
              <a:t> </a:t>
            </a:r>
            <a:r>
              <a:rPr lang="fr-FR" dirty="0" err="1" smtClean="0"/>
              <a:t>presently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on AUG. No </a:t>
            </a:r>
            <a:r>
              <a:rPr lang="fr-FR" dirty="0" err="1"/>
              <a:t>operational</a:t>
            </a:r>
            <a:r>
              <a:rPr lang="fr-FR" dirty="0"/>
              <a:t> </a:t>
            </a:r>
            <a:r>
              <a:rPr lang="fr-FR" dirty="0" smtClean="0"/>
              <a:t>issue </a:t>
            </a:r>
            <a:r>
              <a:rPr lang="fr-FR" dirty="0" err="1" smtClean="0"/>
              <a:t>reported</a:t>
            </a:r>
            <a:r>
              <a:rPr lang="fr-FR" dirty="0" smtClean="0"/>
              <a:t> </a:t>
            </a:r>
            <a:r>
              <a:rPr lang="fr-FR" dirty="0"/>
              <a:t>in the </a:t>
            </a:r>
            <a:r>
              <a:rPr lang="fr-FR" dirty="0" err="1"/>
              <a:t>litterature</a:t>
            </a:r>
            <a:r>
              <a:rPr lang="fr-FR" dirty="0"/>
              <a:t>.</a:t>
            </a:r>
          </a:p>
          <a:p>
            <a:r>
              <a:rPr lang="fr-FR" dirty="0" smtClean="0"/>
              <a:t>…Or </a:t>
            </a:r>
            <a:r>
              <a:rPr lang="fr-FR" dirty="0" err="1" smtClean="0"/>
              <a:t>they</a:t>
            </a:r>
            <a:r>
              <a:rPr lang="fr-FR" dirty="0" smtClean="0"/>
              <a:t> are not</a:t>
            </a:r>
            <a:endParaRPr lang="fr-FR" dirty="0"/>
          </a:p>
          <a:p>
            <a:pPr lvl="1"/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duty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experimental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r>
              <a:rPr lang="fr-FR" dirty="0" smtClean="0"/>
              <a:t> on WEST by </a:t>
            </a:r>
            <a:r>
              <a:rPr lang="fr-FR" dirty="0" err="1" smtClean="0"/>
              <a:t>ourselves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Preference</a:t>
            </a:r>
            <a:r>
              <a:rPr lang="fr-FR" dirty="0" smtClean="0"/>
              <a:t>: </a:t>
            </a:r>
            <a:r>
              <a:rPr lang="fr-FR" dirty="0" err="1" smtClean="0"/>
              <a:t>boronize</a:t>
            </a:r>
            <a:r>
              <a:rPr lang="fr-FR" dirty="0" smtClean="0"/>
              <a:t> Q4 and </a:t>
            </a:r>
            <a:r>
              <a:rPr lang="fr-FR" dirty="0" err="1" smtClean="0"/>
              <a:t>keep</a:t>
            </a:r>
            <a:r>
              <a:rPr lang="fr-FR" dirty="0" smtClean="0"/>
              <a:t> Q2 </a:t>
            </a:r>
            <a:r>
              <a:rPr lang="fr-FR" dirty="0" err="1" smtClean="0"/>
              <a:t>with</a:t>
            </a:r>
            <a:r>
              <a:rPr lang="fr-FR" dirty="0" smtClean="0"/>
              <a:t> W </a:t>
            </a:r>
            <a:r>
              <a:rPr lang="fr-FR" dirty="0" err="1" smtClean="0"/>
              <a:t>coatings</a:t>
            </a:r>
            <a:r>
              <a:rPr lang="fr-FR" dirty="0" smtClean="0"/>
              <a:t> for DVIS </a:t>
            </a:r>
            <a:r>
              <a:rPr lang="fr-FR" dirty="0" err="1" smtClean="0"/>
              <a:t>measurements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r>
              <a:rPr lang="fr-FR" dirty="0" smtClean="0"/>
              <a:t> of </a:t>
            </a:r>
            <a:r>
              <a:rPr lang="fr-FR" dirty="0" err="1" smtClean="0"/>
              <a:t>P</a:t>
            </a:r>
            <a:r>
              <a:rPr lang="fr-FR" baseline="-25000" dirty="0" err="1" smtClean="0"/>
              <a:t>rad,bulk</a:t>
            </a:r>
            <a:r>
              <a:rPr lang="fr-FR" dirty="0" smtClean="0"/>
              <a:t> </a:t>
            </a:r>
            <a:r>
              <a:rPr lang="fr-FR" dirty="0" err="1" smtClean="0"/>
              <a:t>increases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number</a:t>
            </a:r>
            <a:r>
              <a:rPr lang="fr-FR" dirty="0" smtClean="0"/>
              <a:t> of B-</a:t>
            </a:r>
            <a:r>
              <a:rPr lang="fr-FR" dirty="0" err="1" smtClean="0"/>
              <a:t>coated</a:t>
            </a:r>
            <a:r>
              <a:rPr lang="fr-FR" dirty="0" smtClean="0"/>
              <a:t> </a:t>
            </a:r>
            <a:r>
              <a:rPr lang="fr-FR" dirty="0" err="1" smtClean="0"/>
              <a:t>antennas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remarks</a:t>
            </a:r>
            <a:endParaRPr lang="fr-FR" dirty="0"/>
          </a:p>
          <a:p>
            <a:pPr lvl="1"/>
            <a:r>
              <a:rPr lang="fr-FR" dirty="0" err="1" smtClean="0"/>
              <a:t>Boron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purpose</a:t>
            </a:r>
            <a:r>
              <a:rPr lang="fr-FR" dirty="0" smtClean="0"/>
              <a:t> </a:t>
            </a: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/>
              <a:t>week</a:t>
            </a:r>
            <a:r>
              <a:rPr lang="fr-FR" dirty="0"/>
              <a:t> on </a:t>
            </a:r>
            <a:r>
              <a:rPr lang="fr-FR" dirty="0" smtClean="0"/>
              <a:t>WEST.</a:t>
            </a:r>
          </a:p>
          <a:p>
            <a:pPr lvl="1"/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of W </a:t>
            </a:r>
            <a:r>
              <a:rPr lang="fr-FR" dirty="0" err="1" smtClean="0"/>
              <a:t>limiters</a:t>
            </a:r>
            <a:r>
              <a:rPr lang="fr-FR" dirty="0" smtClean="0"/>
              <a:t> on EAST plasmas.</a:t>
            </a:r>
            <a:endParaRPr lang="fr-FR" dirty="0"/>
          </a:p>
          <a:p>
            <a:pPr lvl="1"/>
            <a:r>
              <a:rPr lang="fr-FR" dirty="0" err="1"/>
              <a:t>Low</a:t>
            </a:r>
            <a:r>
              <a:rPr lang="fr-FR" dirty="0"/>
              <a:t>-Z </a:t>
            </a:r>
            <a:r>
              <a:rPr lang="fr-FR" dirty="0" err="1" smtClean="0"/>
              <a:t>impurities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ITER </a:t>
            </a:r>
            <a:r>
              <a:rPr lang="fr-FR" dirty="0" err="1"/>
              <a:t>whatsoever</a:t>
            </a:r>
            <a:r>
              <a:rPr lang="fr-FR" dirty="0" smtClean="0"/>
              <a:t>. </a:t>
            </a:r>
            <a:r>
              <a:rPr lang="fr-FR" dirty="0"/>
              <a:t>IC </a:t>
            </a:r>
            <a:r>
              <a:rPr lang="fr-FR" dirty="0" err="1" smtClean="0"/>
              <a:t>antennas</a:t>
            </a:r>
            <a:r>
              <a:rPr lang="fr-FR" dirty="0" smtClean="0"/>
              <a:t> </a:t>
            </a:r>
            <a:r>
              <a:rPr lang="fr-FR" dirty="0" err="1" smtClean="0"/>
              <a:t>surrounded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Be.</a:t>
            </a:r>
          </a:p>
          <a:p>
            <a:pPr lvl="1"/>
            <a:r>
              <a:rPr lang="fr-FR" dirty="0" smtClean="0"/>
              <a:t>Long </a:t>
            </a:r>
            <a:r>
              <a:rPr lang="fr-FR" dirty="0" err="1" smtClean="0"/>
              <a:t>shutdown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right moment to </a:t>
            </a:r>
            <a:r>
              <a:rPr lang="fr-FR" dirty="0" err="1" smtClean="0"/>
              <a:t>work</a:t>
            </a:r>
            <a:r>
              <a:rPr lang="fr-FR" dirty="0" smtClean="0"/>
              <a:t> on IC </a:t>
            </a:r>
            <a:r>
              <a:rPr lang="fr-FR" dirty="0" err="1" smtClean="0"/>
              <a:t>limiters</a:t>
            </a:r>
            <a:r>
              <a:rPr lang="fr-FR" dirty="0" smtClean="0"/>
              <a:t>.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CA94AA83-0CCF-4BF6-B13B-8CB6F491BF52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66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SPARE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CA94AA83-0CCF-4BF6-B13B-8CB6F491BF52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750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 bwMode="auto">
          <a:xfrm>
            <a:off x="670401" y="179196"/>
            <a:ext cx="7934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Dirvertor</a:t>
            </a:r>
            <a:r>
              <a:rPr lang="fr-FR" sz="24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sources</a:t>
            </a:r>
            <a:endParaRPr lang="fr-FR" sz="2400" baseline="-25000" dirty="0" smtClean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3323" r="5580" b="2566"/>
          <a:stretch/>
        </p:blipFill>
        <p:spPr bwMode="auto">
          <a:xfrm>
            <a:off x="34506" y="1177080"/>
            <a:ext cx="4781442" cy="401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solidFill>
                <a:prstClr val="black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698600"/>
              </p:ext>
            </p:extLst>
          </p:nvPr>
        </p:nvGraphicFramePr>
        <p:xfrm>
          <a:off x="722313" y="5368925"/>
          <a:ext cx="787082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4267080" imgH="736560" progId="Equation.DSMT4">
                  <p:embed/>
                </p:oleObj>
              </mc:Choice>
              <mc:Fallback>
                <p:oleObj name="Equation" r:id="rId5" imgW="42670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5368925"/>
                        <a:ext cx="7870825" cy="1249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4906850" y="1001048"/>
            <a:ext cx="4237149" cy="446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923925" algn="l" rtl="0" eaLnBrk="0" fontAlgn="base" hangingPunct="0">
              <a:spcBef>
                <a:spcPct val="0"/>
              </a:spcBef>
              <a:spcAft>
                <a:spcPts val="400"/>
              </a:spcAft>
              <a:buFont typeface="Arial" charset="0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0363" indent="-360363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90000"/>
              <a:buBlip>
                <a:blip r:embed="rId7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36195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SzPct val="36000"/>
              <a:buFont typeface="Arial" charset="0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1009650" indent="-238125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36000"/>
              <a:buBlip>
                <a:blip r:embed="rId8"/>
              </a:buBlip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133475" indent="-114300" algn="l" rtl="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Arial" charset="0"/>
              <a:buChar char="-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FR" dirty="0" err="1" smtClean="0">
                <a:solidFill>
                  <a:srgbClr val="DC0528"/>
                </a:solidFill>
              </a:rPr>
              <a:t>Assumptions</a:t>
            </a:r>
            <a:r>
              <a:rPr lang="fr-FR" dirty="0" smtClean="0">
                <a:solidFill>
                  <a:srgbClr val="DC0528"/>
                </a:solidFill>
              </a:rPr>
              <a:t> on </a:t>
            </a:r>
            <a:r>
              <a:rPr lang="fr-FR" dirty="0" err="1" smtClean="0">
                <a:solidFill>
                  <a:srgbClr val="DC0528"/>
                </a:solidFill>
              </a:rPr>
              <a:t>inner</a:t>
            </a:r>
            <a:r>
              <a:rPr lang="fr-FR" dirty="0" smtClean="0">
                <a:solidFill>
                  <a:srgbClr val="DC0528"/>
                </a:solidFill>
              </a:rPr>
              <a:t> div</a:t>
            </a:r>
          </a:p>
          <a:p>
            <a:pPr lvl="1" defTabSz="914400">
              <a:lnSpc>
                <a:spcPct val="100000"/>
              </a:lnSpc>
            </a:pPr>
            <a:r>
              <a:rPr lang="en-US" sz="1800" dirty="0" smtClean="0"/>
              <a:t>On average </a:t>
            </a:r>
            <a:r>
              <a:rPr lang="en-US" sz="1800" dirty="0" err="1" smtClean="0"/>
              <a:t>Г</a:t>
            </a:r>
            <a:r>
              <a:rPr lang="en-US" sz="1800" i="1" dirty="0" err="1" smtClean="0"/>
              <a:t>w</a:t>
            </a:r>
            <a:r>
              <a:rPr lang="en-US" sz="1800" dirty="0" smtClean="0"/>
              <a:t>=2.10</a:t>
            </a:r>
            <a:r>
              <a:rPr lang="en-US" sz="1800" baseline="30000" dirty="0" smtClean="0"/>
              <a:t>18</a:t>
            </a:r>
            <a:r>
              <a:rPr lang="en-US" sz="1800" dirty="0" smtClean="0"/>
              <a:t>atm/s </a:t>
            </a:r>
          </a:p>
          <a:p>
            <a:pPr lvl="1" defTabSz="914400">
              <a:lnSpc>
                <a:spcPct val="100000"/>
              </a:lnSpc>
            </a:pPr>
            <a:r>
              <a:rPr lang="en-US" sz="1800" dirty="0" smtClean="0"/>
              <a:t>Radial </a:t>
            </a:r>
            <a:r>
              <a:rPr lang="en-US" sz="1800" dirty="0" err="1" smtClean="0"/>
              <a:t>extention</a:t>
            </a:r>
            <a:r>
              <a:rPr lang="en-US" sz="1800" dirty="0" smtClean="0"/>
              <a:t> ~ 4cm</a:t>
            </a:r>
          </a:p>
          <a:p>
            <a:pPr lvl="1" defTabSz="914400">
              <a:lnSpc>
                <a:spcPct val="100000"/>
              </a:lnSpc>
            </a:pPr>
            <a:r>
              <a:rPr lang="en-US" sz="1800" dirty="0" smtClean="0"/>
              <a:t>Toroidal </a:t>
            </a:r>
            <a:r>
              <a:rPr lang="en-US" sz="1800" dirty="0" err="1" smtClean="0"/>
              <a:t>extention</a:t>
            </a:r>
            <a:r>
              <a:rPr lang="en-US" sz="1800" dirty="0" smtClean="0"/>
              <a:t> = 360°</a:t>
            </a:r>
          </a:p>
          <a:p>
            <a:pPr defTabSz="914400"/>
            <a:r>
              <a:rPr lang="fr-FR" dirty="0" err="1">
                <a:solidFill>
                  <a:srgbClr val="DC0528"/>
                </a:solidFill>
              </a:rPr>
              <a:t>Assumptions</a:t>
            </a:r>
            <a:r>
              <a:rPr lang="fr-FR" dirty="0">
                <a:solidFill>
                  <a:srgbClr val="DC0528"/>
                </a:solidFill>
              </a:rPr>
              <a:t> on </a:t>
            </a:r>
            <a:r>
              <a:rPr lang="fr-FR" dirty="0" err="1" smtClean="0">
                <a:solidFill>
                  <a:srgbClr val="DC0528"/>
                </a:solidFill>
              </a:rPr>
              <a:t>outer</a:t>
            </a:r>
            <a:r>
              <a:rPr lang="fr-FR" dirty="0" smtClean="0">
                <a:solidFill>
                  <a:srgbClr val="DC0528"/>
                </a:solidFill>
              </a:rPr>
              <a:t> div</a:t>
            </a:r>
            <a:endParaRPr lang="fr-FR" dirty="0">
              <a:solidFill>
                <a:srgbClr val="DC0528"/>
              </a:solidFill>
            </a:endParaRPr>
          </a:p>
          <a:p>
            <a:pPr lvl="1" defTabSz="914400">
              <a:lnSpc>
                <a:spcPct val="100000"/>
              </a:lnSpc>
            </a:pPr>
            <a:r>
              <a:rPr lang="en-US" sz="1800" dirty="0"/>
              <a:t>On average </a:t>
            </a:r>
            <a:r>
              <a:rPr lang="en-US" sz="1800" dirty="0" err="1" smtClean="0"/>
              <a:t>Г</a:t>
            </a:r>
            <a:r>
              <a:rPr lang="en-US" sz="1800" i="1" dirty="0" err="1" smtClean="0"/>
              <a:t>w</a:t>
            </a:r>
            <a:r>
              <a:rPr lang="en-US" sz="1800" dirty="0" smtClean="0"/>
              <a:t>=10</a:t>
            </a:r>
            <a:r>
              <a:rPr lang="en-US" sz="1800" baseline="30000" dirty="0" smtClean="0"/>
              <a:t>17</a:t>
            </a:r>
            <a:r>
              <a:rPr lang="en-US" sz="1800" dirty="0" smtClean="0"/>
              <a:t>atm/s </a:t>
            </a:r>
            <a:endParaRPr lang="en-US" sz="1800" dirty="0"/>
          </a:p>
          <a:p>
            <a:pPr lvl="1" defTabSz="914400">
              <a:lnSpc>
                <a:spcPct val="100000"/>
              </a:lnSpc>
            </a:pPr>
            <a:r>
              <a:rPr lang="en-US" sz="1800" dirty="0"/>
              <a:t>Radial </a:t>
            </a:r>
            <a:r>
              <a:rPr lang="en-US" sz="1800" dirty="0" err="1"/>
              <a:t>extention</a:t>
            </a:r>
            <a:r>
              <a:rPr lang="en-US" sz="1800" dirty="0"/>
              <a:t> ~ </a:t>
            </a:r>
            <a:r>
              <a:rPr lang="en-US" sz="1800" dirty="0" smtClean="0"/>
              <a:t>10cm</a:t>
            </a:r>
            <a:endParaRPr lang="en-US" sz="1800" dirty="0"/>
          </a:p>
          <a:p>
            <a:pPr lvl="1" defTabSz="914400">
              <a:lnSpc>
                <a:spcPct val="100000"/>
              </a:lnSpc>
            </a:pPr>
            <a:r>
              <a:rPr lang="en-US" sz="1800" dirty="0"/>
              <a:t>Toroidal </a:t>
            </a:r>
            <a:r>
              <a:rPr lang="en-US" sz="1800" dirty="0" err="1"/>
              <a:t>extention</a:t>
            </a:r>
            <a:r>
              <a:rPr lang="en-US" sz="1800" dirty="0"/>
              <a:t> = 360°</a:t>
            </a:r>
          </a:p>
          <a:p>
            <a:pPr lvl="1" defTabSz="914400">
              <a:lnSpc>
                <a:spcPct val="100000"/>
              </a:lnSpc>
            </a:pPr>
            <a:endParaRPr lang="fr-FR" dirty="0" smtClean="0"/>
          </a:p>
          <a:p>
            <a:pPr defTabSz="914400"/>
            <a:r>
              <a:rPr lang="fr-FR" dirty="0" err="1" smtClean="0">
                <a:solidFill>
                  <a:srgbClr val="DC0528"/>
                </a:solidFill>
              </a:rPr>
              <a:t>Remarks</a:t>
            </a:r>
            <a:endParaRPr lang="fr-FR" dirty="0" smtClean="0">
              <a:solidFill>
                <a:srgbClr val="DC0528"/>
              </a:solidFill>
            </a:endParaRPr>
          </a:p>
          <a:p>
            <a:pPr lvl="1" defTabSz="914400">
              <a:lnSpc>
                <a:spcPct val="100000"/>
              </a:lnSpc>
            </a:pPr>
            <a:r>
              <a:rPr lang="fr-FR" sz="1800" dirty="0" err="1" smtClean="0"/>
              <a:t>Similar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all </a:t>
            </a:r>
            <a:r>
              <a:rPr lang="fr-FR" sz="1800" dirty="0" err="1" smtClean="0"/>
              <a:t>heating</a:t>
            </a:r>
            <a:r>
              <a:rPr lang="fr-FR" sz="1800" dirty="0" smtClean="0"/>
              <a:t> </a:t>
            </a:r>
            <a:r>
              <a:rPr lang="fr-FR" sz="1800" dirty="0" err="1" smtClean="0"/>
              <a:t>schemes</a:t>
            </a:r>
            <a:endParaRPr lang="fr-FR" sz="1800" dirty="0" smtClean="0"/>
          </a:p>
          <a:p>
            <a:pPr lvl="1" defTabSz="914400">
              <a:lnSpc>
                <a:spcPct val="100000"/>
              </a:lnSpc>
            </a:pPr>
            <a:r>
              <a:rPr lang="fr-FR" sz="1800" dirty="0" err="1" smtClean="0"/>
              <a:t>Some</a:t>
            </a:r>
            <a:r>
              <a:rPr lang="fr-FR" sz="1800" dirty="0" smtClean="0"/>
              <a:t> screening </a:t>
            </a:r>
            <a:r>
              <a:rPr lang="fr-FR" sz="1800" dirty="0" err="1" smtClean="0"/>
              <a:t>effect</a:t>
            </a:r>
            <a:r>
              <a:rPr lang="fr-FR" sz="1800" dirty="0" smtClean="0"/>
              <a:t/>
            </a:r>
            <a:br>
              <a:rPr lang="fr-FR" sz="1800" dirty="0" smtClean="0"/>
            </a:br>
            <a:endParaRPr lang="fr-FR" sz="1800" dirty="0" smtClean="0"/>
          </a:p>
          <a:p>
            <a:pPr defTabSz="914400"/>
            <a:r>
              <a:rPr lang="fr-FR" dirty="0" smtClean="0">
                <a:solidFill>
                  <a:srgbClr val="DC0528"/>
                </a:solidFill>
              </a:rPr>
              <a:t>Source estimation</a:t>
            </a:r>
          </a:p>
          <a:p>
            <a:pPr lvl="1" defTabSz="914400">
              <a:lnSpc>
                <a:spcPct val="100000"/>
              </a:lnSpc>
            </a:pP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951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 bwMode="auto">
          <a:xfrm>
            <a:off x="670401" y="179196"/>
            <a:ext cx="7934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err="1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Limiters</a:t>
            </a:r>
            <a:r>
              <a:rPr lang="fr-FR" sz="2400" dirty="0" smtClean="0">
                <a:solidFill>
                  <a:prstClr val="white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sources</a:t>
            </a:r>
            <a:endParaRPr lang="fr-FR" sz="2400" baseline="-25000" dirty="0" smtClean="0">
              <a:solidFill>
                <a:prstClr val="white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6" t="2512" r="9141" b="2512"/>
          <a:stretch/>
        </p:blipFill>
        <p:spPr bwMode="auto">
          <a:xfrm>
            <a:off x="354367" y="969302"/>
            <a:ext cx="3885492" cy="436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7374" r="89357" b="11579"/>
          <a:stretch/>
        </p:blipFill>
        <p:spPr bwMode="auto">
          <a:xfrm>
            <a:off x="16684" y="936550"/>
            <a:ext cx="297927" cy="435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solidFill>
                <a:prstClr val="black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310849"/>
              </p:ext>
            </p:extLst>
          </p:nvPr>
        </p:nvGraphicFramePr>
        <p:xfrm>
          <a:off x="881063" y="5897563"/>
          <a:ext cx="76469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4140000" imgH="482400" progId="Equation.DSMT4">
                  <p:embed/>
                </p:oleObj>
              </mc:Choice>
              <mc:Fallback>
                <p:oleObj name="Equation" r:id="rId5" imgW="41400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5897563"/>
                        <a:ext cx="7646987" cy="822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815948" y="1146220"/>
            <a:ext cx="4328052" cy="5674650"/>
          </a:xfrm>
          <a:ln>
            <a:noFill/>
          </a:ln>
        </p:spPr>
        <p:txBody>
          <a:bodyPr/>
          <a:lstStyle/>
          <a:p>
            <a:r>
              <a:rPr lang="fr-FR" dirty="0" err="1" smtClean="0"/>
              <a:t>Assumptions</a:t>
            </a:r>
            <a:endParaRPr lang="fr-FR" dirty="0"/>
          </a:p>
          <a:p>
            <a:pPr lvl="1">
              <a:lnSpc>
                <a:spcPct val="100000"/>
              </a:lnSpc>
            </a:pPr>
            <a:r>
              <a:rPr lang="en-US" sz="1800" dirty="0" smtClean="0"/>
              <a:t>On </a:t>
            </a:r>
            <a:r>
              <a:rPr lang="en-US" sz="1800" dirty="0"/>
              <a:t>average </a:t>
            </a:r>
            <a:r>
              <a:rPr lang="en-US" sz="1800" dirty="0" err="1" smtClean="0"/>
              <a:t>Г</a:t>
            </a:r>
            <a:r>
              <a:rPr lang="en-US" sz="1800" i="1" dirty="0" err="1" smtClean="0"/>
              <a:t>w</a:t>
            </a:r>
            <a:r>
              <a:rPr lang="en-US" sz="1800" dirty="0" smtClean="0"/>
              <a:t>=10</a:t>
            </a:r>
            <a:r>
              <a:rPr lang="en-US" sz="1800" baseline="30000" dirty="0" smtClean="0"/>
              <a:t>17</a:t>
            </a:r>
            <a:r>
              <a:rPr lang="en-US" sz="1800" dirty="0" smtClean="0"/>
              <a:t>atm/s </a:t>
            </a:r>
          </a:p>
          <a:p>
            <a:pPr lvl="1">
              <a:lnSpc>
                <a:spcPct val="100000"/>
              </a:lnSpc>
            </a:pPr>
            <a:r>
              <a:rPr lang="en-US" sz="1800" dirty="0" smtClean="0"/>
              <a:t>Poloidal </a:t>
            </a:r>
            <a:r>
              <a:rPr lang="en-US" sz="1800" dirty="0" err="1" smtClean="0"/>
              <a:t>extention</a:t>
            </a:r>
            <a:r>
              <a:rPr lang="en-US" sz="1800" dirty="0" smtClean="0"/>
              <a:t> ~ 50cm</a:t>
            </a:r>
          </a:p>
          <a:p>
            <a:pPr lvl="1">
              <a:lnSpc>
                <a:spcPct val="100000"/>
              </a:lnSpc>
            </a:pPr>
            <a:r>
              <a:rPr lang="en-US" sz="1800" dirty="0" smtClean="0"/>
              <a:t>Toroidal </a:t>
            </a:r>
            <a:r>
              <a:rPr lang="en-US" sz="1800" dirty="0" err="1"/>
              <a:t>extention</a:t>
            </a:r>
            <a:r>
              <a:rPr lang="en-US" sz="1800" dirty="0"/>
              <a:t> ~ </a:t>
            </a:r>
            <a:r>
              <a:rPr lang="en-US" sz="1800" dirty="0" smtClean="0"/>
              <a:t>10cm</a:t>
            </a:r>
          </a:p>
          <a:p>
            <a:pPr lvl="1">
              <a:lnSpc>
                <a:spcPct val="100000"/>
              </a:lnSpc>
            </a:pPr>
            <a:r>
              <a:rPr lang="en-US" sz="1800" dirty="0" smtClean="0"/>
              <a:t>3 ICRF antennas ON </a:t>
            </a:r>
            <a:r>
              <a:rPr lang="en-US" sz="1800" dirty="0" smtClean="0">
                <a:sym typeface="Wingdings" panose="05000000000000000000" pitchFamily="2" charset="2"/>
              </a:rPr>
              <a:t> 6 limiters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endParaRPr lang="fr-FR" dirty="0"/>
          </a:p>
          <a:p>
            <a:r>
              <a:rPr lang="fr-FR" dirty="0" err="1" smtClean="0"/>
              <a:t>Remarks</a:t>
            </a:r>
            <a:endParaRPr lang="fr-FR" dirty="0"/>
          </a:p>
          <a:p>
            <a:pPr lvl="1">
              <a:lnSpc>
                <a:spcPct val="100000"/>
              </a:lnSpc>
            </a:pPr>
            <a:r>
              <a:rPr lang="fr-FR" sz="1800" dirty="0" err="1"/>
              <a:t>Negligible</a:t>
            </a:r>
            <a:r>
              <a:rPr lang="fr-FR" sz="1800" dirty="0"/>
              <a:t> </a:t>
            </a:r>
            <a:r>
              <a:rPr lang="fr-FR" sz="1800" dirty="0" err="1"/>
              <a:t>when</a:t>
            </a:r>
            <a:r>
              <a:rPr lang="fr-FR" sz="1800" dirty="0"/>
              <a:t> not </a:t>
            </a:r>
            <a:r>
              <a:rPr lang="fr-FR" sz="1800" dirty="0" err="1" smtClean="0"/>
              <a:t>powered</a:t>
            </a:r>
            <a:endParaRPr lang="fr-FR" sz="1800" dirty="0" smtClean="0"/>
          </a:p>
          <a:p>
            <a:pPr lvl="1">
              <a:lnSpc>
                <a:spcPct val="100000"/>
              </a:lnSpc>
            </a:pPr>
            <a:r>
              <a:rPr lang="fr-FR" sz="1800" dirty="0" smtClean="0"/>
              <a:t>No screening </a:t>
            </a:r>
            <a:r>
              <a:rPr lang="fr-FR" sz="1800" dirty="0" err="1" smtClean="0"/>
              <a:t>effect</a:t>
            </a:r>
            <a:r>
              <a:rPr lang="fr-FR" sz="1800" dirty="0"/>
              <a:t/>
            </a:r>
            <a:br>
              <a:rPr lang="fr-FR" sz="1800" dirty="0"/>
            </a:br>
            <a:endParaRPr lang="fr-FR" sz="1800" dirty="0"/>
          </a:p>
          <a:p>
            <a:r>
              <a:rPr lang="fr-FR" dirty="0"/>
              <a:t>Source estimation</a:t>
            </a:r>
          </a:p>
          <a:p>
            <a:pPr lvl="1">
              <a:lnSpc>
                <a:spcPct val="100000"/>
              </a:lnSpc>
            </a:pP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379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97" y="940052"/>
            <a:ext cx="5287704" cy="396577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2338" y="37874"/>
            <a:ext cx="7237413" cy="909637"/>
          </a:xfrm>
        </p:spPr>
        <p:txBody>
          <a:bodyPr/>
          <a:lstStyle/>
          <a:p>
            <a:pPr algn="ctr"/>
            <a:r>
              <a:rPr lang="fr-FR" sz="2800" cap="none" dirty="0" smtClean="0"/>
              <a:t>L’ICRH, souvent « inutile » pendant C3b</a:t>
            </a:r>
            <a:endParaRPr lang="fr-FR" sz="2800" cap="non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028" y="1254245"/>
            <a:ext cx="3918858" cy="4968552"/>
          </a:xfrm>
        </p:spPr>
        <p:txBody>
          <a:bodyPr/>
          <a:lstStyle/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>
                <a:latin typeface="Times New Roman"/>
                <a:ea typeface="Calibri"/>
                <a:cs typeface="Times New Roman"/>
              </a:rPr>
              <a:t>Sur les chocs les plus performants de la campagne 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C3b,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la quasi-totalité de la puissance ICRH injectée était rayonnée par le 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plasma (vs. 50-60% pour LH).</a:t>
            </a:r>
          </a:p>
          <a:p>
            <a:pPr lvl="1" indent="0" algn="just">
              <a:lnSpc>
                <a:spcPct val="100000"/>
              </a:lnSpc>
              <a:spcAft>
                <a:spcPts val="0"/>
              </a:spcAft>
              <a:buNone/>
            </a:pPr>
            <a:endParaRPr lang="fr-FR" sz="2000" dirty="0" smtClean="0">
              <a:latin typeface="Times New Roman"/>
              <a:ea typeface="Calibri"/>
              <a:cs typeface="Times New Roman"/>
            </a:endParaRPr>
          </a:p>
          <a:p>
            <a:pPr lvl="1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Dans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l’état actuel des choses la puissance ICRH 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contribue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peu 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(voire pas) </a:t>
            </a:r>
          </a:p>
          <a:p>
            <a:pPr lvl="3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À la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transition du plasma en mode </a:t>
            </a:r>
            <a:r>
              <a:rPr lang="fr-FR" sz="2000" dirty="0" smtClean="0">
                <a:latin typeface="Times New Roman"/>
                <a:ea typeface="Calibri"/>
                <a:cs typeface="Times New Roman"/>
              </a:rPr>
              <a:t>H.</a:t>
            </a:r>
          </a:p>
          <a:p>
            <a:pPr lvl="3" indent="450215" algn="just">
              <a:lnSpc>
                <a:spcPct val="100000"/>
              </a:lnSpc>
              <a:spcAft>
                <a:spcPts val="0"/>
              </a:spcAft>
            </a:pPr>
            <a:r>
              <a:rPr lang="fr-FR" sz="2000" dirty="0" smtClean="0">
                <a:latin typeface="Times New Roman"/>
                <a:ea typeface="Calibri"/>
                <a:cs typeface="Times New Roman"/>
              </a:rPr>
              <a:t>aux flux de chaleur sur 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les monoblocs de </a:t>
            </a:r>
            <a:r>
              <a:rPr lang="fr-FR" sz="2000" dirty="0" err="1">
                <a:latin typeface="Times New Roman"/>
                <a:ea typeface="Calibri"/>
                <a:cs typeface="Times New Roman"/>
              </a:rPr>
              <a:t>divertor</a:t>
            </a:r>
            <a:r>
              <a:rPr lang="fr-FR" sz="2000" dirty="0">
                <a:latin typeface="Times New Roman"/>
                <a:ea typeface="Calibri"/>
                <a:cs typeface="Times New Roman"/>
              </a:rPr>
              <a:t>.</a:t>
            </a:r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ASSOCIATED LABORATORY (AL) between IRFM and ASIPP – First Remote Meeting / P.MOLLARD and ALL           CEA | 23 juillet 2013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|  PAGE </a:t>
            </a:r>
            <a:fld id="{23578ADE-1444-4D51-AF6B-0B46186631F4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5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 Statistics (preliminary)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5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62560" y="914401"/>
            <a:ext cx="8727440" cy="2283407"/>
          </a:xfrm>
        </p:spPr>
        <p:txBody>
          <a:bodyPr/>
          <a:lstStyle/>
          <a:p>
            <a:r>
              <a:rPr lang="en-US" dirty="0" smtClean="0"/>
              <a:t>Main C4 Results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RF 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  <a:br>
              <a:rPr lang="en-US" dirty="0" smtClean="0"/>
            </a:br>
            <a:r>
              <a:rPr lang="en-US" dirty="0"/>
              <a:t>few times 3 MW/few seconds, 4.2 MW peak.</a:t>
            </a:r>
          </a:p>
          <a:p>
            <a:pPr marL="0" indent="0">
              <a:buNone/>
            </a:pPr>
            <a:endParaRPr lang="en-US" dirty="0"/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1026" name="Picture 2" descr="C:\Users\JH218595\Documents\WEST_C4\shot_figures\WEST_IC_552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5" y="3422030"/>
            <a:ext cx="4582795" cy="29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H218595\Documents\WEST_C4\shot_figures\WEST_IC_55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7" y="3352800"/>
            <a:ext cx="4287773" cy="3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H218595\Documents\WEST_C4\shot_figures\WEST_IC_552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6"/>
          <a:stretch/>
        </p:blipFill>
        <p:spPr bwMode="auto">
          <a:xfrm>
            <a:off x="0" y="3027185"/>
            <a:ext cx="9144000" cy="34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 Statistics (preliminary)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6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62560" y="914401"/>
            <a:ext cx="8727440" cy="2652739"/>
          </a:xfrm>
        </p:spPr>
        <p:txBody>
          <a:bodyPr/>
          <a:lstStyle/>
          <a:p>
            <a:r>
              <a:rPr lang="en-US" dirty="0" smtClean="0"/>
              <a:t>Main C4 Results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RF 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  <a:br>
              <a:rPr lang="en-US" dirty="0" smtClean="0"/>
            </a:br>
            <a:r>
              <a:rPr lang="en-US" dirty="0" smtClean="0"/>
              <a:t>few times 3 MW/few seconds, 4.2 MW peak.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Up to 2.4 MW (2 antennas) in // with LH (but impurity problem)</a:t>
            </a:r>
          </a:p>
          <a:p>
            <a:pPr marL="0" indent="0">
              <a:buNone/>
            </a:pPr>
            <a:endParaRPr lang="en-US" dirty="0"/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H218595\Documents\WEST_C4\shot_figures\WEST_IC_5471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"/>
          <a:stretch/>
        </p:blipFill>
        <p:spPr bwMode="auto">
          <a:xfrm>
            <a:off x="894080" y="2885440"/>
            <a:ext cx="6688768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 Statistics (preliminary)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7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62560" y="914400"/>
            <a:ext cx="7630160" cy="3022071"/>
          </a:xfrm>
        </p:spPr>
        <p:txBody>
          <a:bodyPr/>
          <a:lstStyle/>
          <a:p>
            <a:r>
              <a:rPr lang="en-US" dirty="0" smtClean="0"/>
              <a:t>Main C4 Results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RF 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  <a:br>
              <a:rPr lang="en-US" dirty="0" smtClean="0"/>
            </a:br>
            <a:r>
              <a:rPr lang="en-US" dirty="0"/>
              <a:t>few times 3 MW/few seconds, 4.2 MW peak.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Up to 2.4 MW (2 antennas) in // with LH (but impurity problem)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Load resilience confirmed</a:t>
            </a:r>
          </a:p>
          <a:p>
            <a:endParaRPr lang="en-US" dirty="0"/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C4 Statistics (preliminary)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8</a:t>
            </a:fld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62560" y="914400"/>
            <a:ext cx="7630160" cy="6253725"/>
          </a:xfrm>
        </p:spPr>
        <p:txBody>
          <a:bodyPr/>
          <a:lstStyle/>
          <a:p>
            <a:r>
              <a:rPr lang="en-US" dirty="0" smtClean="0"/>
              <a:t>Main C4 Results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RF plant reliable due to good maintenance during shutdown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All </a:t>
            </a:r>
            <a:r>
              <a:rPr lang="en-US" dirty="0"/>
              <a:t>three antennas operational simultaneously on </a:t>
            </a:r>
            <a:r>
              <a:rPr lang="en-US" dirty="0" smtClean="0"/>
              <a:t>plasma </a:t>
            </a:r>
            <a:br>
              <a:rPr lang="en-US" dirty="0" smtClean="0"/>
            </a:br>
            <a:r>
              <a:rPr lang="en-US" dirty="0"/>
              <a:t>few times 3 MW/few seconds, 4.2 MW peak.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Up to 2.4 MW (2 antennas) in // with LH (but impurity problem)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Load resilience confirmed</a:t>
            </a:r>
          </a:p>
          <a:p>
            <a:endParaRPr lang="en-US" dirty="0"/>
          </a:p>
          <a:p>
            <a:r>
              <a:rPr lang="en-US" dirty="0" smtClean="0"/>
              <a:t>Incidents: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Regular maintenance performed on </a:t>
            </a:r>
            <a:r>
              <a:rPr lang="en-US" dirty="0" smtClean="0">
                <a:sym typeface="Wingdings" panose="05000000000000000000" pitchFamily="2" charset="2"/>
              </a:rPr>
              <a:t>plant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Delay on Q4 startup due to cabling defects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Few </a:t>
            </a:r>
            <a:r>
              <a:rPr lang="en-US" dirty="0">
                <a:sym typeface="Wingdings" panose="05000000000000000000" pitchFamily="2" charset="2"/>
              </a:rPr>
              <a:t>problems with the hydraulic system (cylinders, position encoder)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All solved during maintenance 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One voltage probe out of order on Q1 (cable?)</a:t>
            </a:r>
            <a:br>
              <a:rPr lang="en-US" dirty="0" smtClean="0"/>
            </a:br>
            <a:r>
              <a:rPr lang="en-US" b="1" dirty="0" smtClean="0">
                <a:sym typeface="Wingdings" panose="05000000000000000000" pitchFamily="2" charset="2"/>
              </a:rPr>
              <a:t>Investigations during S4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/>
          </a:p>
          <a:p>
            <a:pPr lvl="1"/>
            <a:r>
              <a:rPr lang="en-US" dirty="0" smtClean="0"/>
              <a:t>One capacitor of Q2 can’t move since its </a:t>
            </a:r>
            <a:r>
              <a:rPr lang="en-US" dirty="0" err="1" smtClean="0"/>
              <a:t>servopack</a:t>
            </a:r>
            <a:r>
              <a:rPr lang="en-US" dirty="0" smtClean="0"/>
              <a:t> is out of order. Obsolete component, bought online second hand.</a:t>
            </a:r>
            <a:br>
              <a:rPr lang="en-US" dirty="0" smtClean="0"/>
            </a:br>
            <a:r>
              <a:rPr lang="en-US" b="1" dirty="0" smtClean="0">
                <a:sym typeface="Wingdings" panose="05000000000000000000" pitchFamily="2" charset="2"/>
              </a:rPr>
              <a:t> Full update of the servomotors and control systems during S4</a:t>
            </a:r>
          </a:p>
          <a:p>
            <a:pPr marL="478963" lvl="1" indent="0">
              <a:buNone/>
            </a:pP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8762" y="2947036"/>
            <a:ext cx="5740396" cy="34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685" y="2997518"/>
            <a:ext cx="4457698" cy="33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107440" y="64156"/>
            <a:ext cx="7894319" cy="643239"/>
          </a:xfrm>
        </p:spPr>
        <p:txBody>
          <a:bodyPr/>
          <a:lstStyle/>
          <a:p>
            <a:r>
              <a:rPr lang="fr-FR" dirty="0" smtClean="0"/>
              <a:t>ICRF </a:t>
            </a:r>
            <a:r>
              <a:rPr lang="fr-FR" dirty="0" err="1" smtClean="0"/>
              <a:t>Coupling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C4 (</a:t>
            </a:r>
            <a:r>
              <a:rPr lang="fr-FR" dirty="0" err="1" smtClean="0"/>
              <a:t>preliminary</a:t>
            </a:r>
            <a:r>
              <a:rPr lang="fr-FR" dirty="0" smtClean="0"/>
              <a:t>)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9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60824" y="894081"/>
            <a:ext cx="7886700" cy="1698632"/>
          </a:xfrm>
        </p:spPr>
        <p:txBody>
          <a:bodyPr/>
          <a:lstStyle/>
          <a:p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coupling</a:t>
            </a:r>
            <a:r>
              <a:rPr lang="fr-FR" dirty="0" smtClean="0"/>
              <a:t> </a:t>
            </a:r>
            <a:r>
              <a:rPr lang="fr-FR" dirty="0" err="1" smtClean="0"/>
              <a:t>resistance</a:t>
            </a:r>
            <a:r>
              <a:rPr lang="fr-FR" dirty="0" smtClean="0"/>
              <a:t> for WEST C4 </a:t>
            </a:r>
            <a:r>
              <a:rPr lang="fr-FR" dirty="0" err="1" smtClean="0"/>
              <a:t>is</a:t>
            </a:r>
            <a:endParaRPr lang="fr-FR" dirty="0" smtClean="0"/>
          </a:p>
          <a:p>
            <a:pPr lvl="1"/>
            <a:r>
              <a:rPr lang="fr-FR" dirty="0" err="1" smtClean="0"/>
              <a:t>between</a:t>
            </a:r>
            <a:r>
              <a:rPr lang="fr-FR" dirty="0" smtClean="0"/>
              <a:t> 0.8 -1.0 </a:t>
            </a:r>
            <a:r>
              <a:rPr lang="el-GR" dirty="0" smtClean="0"/>
              <a:t>Ω</a:t>
            </a:r>
            <a:r>
              <a:rPr lang="fr-FR" dirty="0" smtClean="0"/>
              <a:t> for Q1 and Q4</a:t>
            </a:r>
          </a:p>
          <a:p>
            <a:pPr lvl="1"/>
            <a:r>
              <a:rPr lang="fr-FR" dirty="0" err="1" smtClean="0"/>
              <a:t>Closer</a:t>
            </a:r>
            <a:r>
              <a:rPr lang="fr-FR" dirty="0" smtClean="0"/>
              <a:t> to 0.6 for Q2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LSN and USN plasmas </a:t>
            </a:r>
            <a:br>
              <a:rPr lang="fr-FR" dirty="0" smtClean="0"/>
            </a:br>
            <a:r>
              <a:rPr lang="fr-FR" dirty="0" smtClean="0"/>
              <a:t>for all </a:t>
            </a:r>
            <a:r>
              <a:rPr lang="fr-FR" dirty="0" err="1" smtClean="0"/>
              <a:t>antennas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380480" y="853440"/>
            <a:ext cx="2621280" cy="83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Still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clear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difference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with</a:t>
            </a:r>
            <a:r>
              <a:rPr lang="fr-FR" dirty="0" smtClean="0">
                <a:solidFill>
                  <a:schemeClr val="tx1"/>
                </a:solidFill>
              </a:rPr>
              <a:t> Q2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80480" y="1961516"/>
            <a:ext cx="2621280" cy="833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Plasma control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685" y="2997518"/>
            <a:ext cx="4457698" cy="33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00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2019-Presentation-PPT-4-3">
  <a:themeElements>
    <a:clrScheme name="CEA Défaut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8BBC"/>
      </a:accent2>
      <a:accent3>
        <a:srgbClr val="D81142"/>
      </a:accent3>
      <a:accent4>
        <a:srgbClr val="FFC000"/>
      </a:accent4>
      <a:accent5>
        <a:srgbClr val="218380"/>
      </a:accent5>
      <a:accent6>
        <a:srgbClr val="8F2D56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emplate PP CEA 4-3.pptx" id="{017B0BBD-D478-416D-9408-C3E5553B88B8}" vid="{9A88B8C1-4942-46D3-9391-C2B501F07E87}"/>
    </a:ext>
  </a:extLst>
</a:theme>
</file>

<file path=ppt/theme/theme2.xml><?xml version="1.0" encoding="utf-8"?>
<a:theme xmlns:a="http://schemas.openxmlformats.org/drawingml/2006/main" name="Template CEA 2019 Clair">
  <a:themeElements>
    <a:clrScheme name="CEA Défaut 2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FFBC42"/>
      </a:accent1>
      <a:accent2>
        <a:srgbClr val="D81159"/>
      </a:accent2>
      <a:accent3>
        <a:srgbClr val="8F2D56"/>
      </a:accent3>
      <a:accent4>
        <a:srgbClr val="689B42"/>
      </a:accent4>
      <a:accent5>
        <a:srgbClr val="218380"/>
      </a:accent5>
      <a:accent6>
        <a:srgbClr val="FFD29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emplate PP CEA 4-3.pptx" id="{017B0BBD-D478-416D-9408-C3E5553B88B8}" vid="{52A1E219-64F3-4477-912D-9636D70C98A7}"/>
    </a:ext>
  </a:extLst>
</a:theme>
</file>

<file path=ppt/theme/theme3.xml><?xml version="1.0" encoding="utf-8"?>
<a:theme xmlns:a="http://schemas.openxmlformats.org/drawingml/2006/main" name="Template CEA 2019 Bleu">
  <a:themeElements>
    <a:clrScheme name="CEA Bleu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49728C"/>
      </a:accent1>
      <a:accent2>
        <a:srgbClr val="689BA6"/>
      </a:accent2>
      <a:accent3>
        <a:srgbClr val="C2F2F2"/>
      </a:accent3>
      <a:accent4>
        <a:srgbClr val="273D40"/>
      </a:accent4>
      <a:accent5>
        <a:srgbClr val="0084B4"/>
      </a:accent5>
      <a:accent6>
        <a:srgbClr val="93E2F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emplate PP CEA 4-3.pptx" id="{017B0BBD-D478-416D-9408-C3E5553B88B8}" vid="{0799EC0F-9A1D-48A9-9692-520D5CEBB494}"/>
    </a:ext>
  </a:extLst>
</a:theme>
</file>

<file path=ppt/theme/theme4.xml><?xml version="1.0" encoding="utf-8"?>
<a:theme xmlns:a="http://schemas.openxmlformats.org/drawingml/2006/main" name="Masque principal">
  <a:themeElements>
    <a:clrScheme name="CEA">
      <a:dk1>
        <a:sysClr val="windowText" lastClr="000000"/>
      </a:dk1>
      <a:lt1>
        <a:sysClr val="window" lastClr="FFFFFF"/>
      </a:lt1>
      <a:dk2>
        <a:srgbClr val="DC0528"/>
      </a:dk2>
      <a:lt2>
        <a:srgbClr val="96C31E"/>
      </a:lt2>
      <a:accent1>
        <a:srgbClr val="781469"/>
      </a:accent1>
      <a:accent2>
        <a:srgbClr val="F08728"/>
      </a:accent2>
      <a:accent3>
        <a:srgbClr val="FAB45F"/>
      </a:accent3>
      <a:accent4>
        <a:srgbClr val="0091C3"/>
      </a:accent4>
      <a:accent5>
        <a:srgbClr val="006937"/>
      </a:accent5>
      <a:accent6>
        <a:srgbClr val="87000A"/>
      </a:accent6>
      <a:hlink>
        <a:srgbClr val="0000FF"/>
      </a:hlink>
      <a:folHlink>
        <a:srgbClr val="800080"/>
      </a:folHlink>
    </a:clrScheme>
    <a:fontScheme name="C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Masque principal">
  <a:themeElements>
    <a:clrScheme name="CEA">
      <a:dk1>
        <a:sysClr val="windowText" lastClr="000000"/>
      </a:dk1>
      <a:lt1>
        <a:sysClr val="window" lastClr="FFFFFF"/>
      </a:lt1>
      <a:dk2>
        <a:srgbClr val="DC0528"/>
      </a:dk2>
      <a:lt2>
        <a:srgbClr val="96C31E"/>
      </a:lt2>
      <a:accent1>
        <a:srgbClr val="781469"/>
      </a:accent1>
      <a:accent2>
        <a:srgbClr val="F08728"/>
      </a:accent2>
      <a:accent3>
        <a:srgbClr val="FAB45F"/>
      </a:accent3>
      <a:accent4>
        <a:srgbClr val="0091C3"/>
      </a:accent4>
      <a:accent5>
        <a:srgbClr val="006937"/>
      </a:accent5>
      <a:accent6>
        <a:srgbClr val="87000A"/>
      </a:accent6>
      <a:hlink>
        <a:srgbClr val="0000FF"/>
      </a:hlink>
      <a:folHlink>
        <a:srgbClr val="800080"/>
      </a:folHlink>
    </a:clrScheme>
    <a:fontScheme name="C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F2A79C4BED747976EC3AD530384C1" ma:contentTypeVersion="0" ma:contentTypeDescription="Crée un document." ma:contentTypeScope="" ma:versionID="9ea4ffbb61354172aceb879db3e265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95E45C-96CD-4B8B-A608-7C5E76B37C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6C4233-EA21-4292-B391-09F7550CF5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B0D5B4-4CC6-4497-9BFB-91C4C64EBEC9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2019-Presentation-PPT-4-3</Template>
  <TotalTime>2079</TotalTime>
  <Words>2176</Words>
  <Application>Microsoft Office PowerPoint</Application>
  <PresentationFormat>Affichage à l'écran (4:3)</PresentationFormat>
  <Paragraphs>470</Paragraphs>
  <Slides>46</Slides>
  <Notes>3</Notes>
  <HiddenSlides>0</HiddenSlides>
  <MMClips>0</MMClips>
  <ScaleCrop>false</ScaleCrop>
  <HeadingPairs>
    <vt:vector size="6" baseType="variant">
      <vt:variant>
        <vt:lpstr>Thème</vt:lpstr>
      </vt:variant>
      <vt:variant>
        <vt:i4>6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2019-Presentation-PPT-4-3</vt:lpstr>
      <vt:lpstr>Template CEA 2019 Clair</vt:lpstr>
      <vt:lpstr>Template CEA 2019 Bleu</vt:lpstr>
      <vt:lpstr>Masque principal</vt:lpstr>
      <vt:lpstr>1_Masque principal</vt:lpstr>
      <vt:lpstr>Office Theme</vt:lpstr>
      <vt:lpstr>Equation</vt:lpstr>
      <vt:lpstr>Présentation PowerPoint</vt:lpstr>
      <vt:lpstr>Contexte de la réunion</vt:lpstr>
      <vt:lpstr>Take-home message: there are margins for improvements </vt:lpstr>
      <vt:lpstr>Présentation PowerPoint</vt:lpstr>
      <vt:lpstr>C4 Statistics (preliminary)</vt:lpstr>
      <vt:lpstr>C4 Statistics (preliminary)</vt:lpstr>
      <vt:lpstr>C4 Statistics (preliminary)</vt:lpstr>
      <vt:lpstr>C4 Statistics (preliminary)</vt:lpstr>
      <vt:lpstr>ICRF Coupling during C4 (preliminary)</vt:lpstr>
      <vt:lpstr>Plasma control</vt:lpstr>
      <vt:lpstr>Plasma control</vt:lpstr>
      <vt:lpstr>Radial position drift with time  ex: #55015</vt:lpstr>
      <vt:lpstr>Q2 Coupling Resistance</vt:lpstr>
      <vt:lpstr>WEST Antenna voltage probe calibration procedure</vt:lpstr>
      <vt:lpstr>How Q2 voltage probe calibration should be modified to match Q1 and Q4?</vt:lpstr>
      <vt:lpstr>Test of the proposed modification (to be validated)</vt:lpstr>
      <vt:lpstr>Quelle puissance peut on atteindre?</vt:lpstr>
      <vt:lpstr>WEST Antenna Toroidal Phase Automatic Regulation</vt:lpstr>
      <vt:lpstr>Impurity production vs phase WEST #55192</vt:lpstr>
      <vt:lpstr>Effect of LH on IC Coupling Resistance</vt:lpstr>
      <vt:lpstr>Antenna Modifications</vt:lpstr>
      <vt:lpstr>Présentation PowerPoint</vt:lpstr>
      <vt:lpstr>Impact de la boronisation sur la puissance rayonnée (bulk)</vt:lpstr>
      <vt:lpstr>Outline, take-away message</vt:lpstr>
      <vt:lpstr>Radiated power fraction on 20/09/2019</vt:lpstr>
      <vt:lpstr>Effet of LH power on IC radiated fraction?</vt:lpstr>
      <vt:lpstr>Radiation in ICRF-only discharges, week 36</vt:lpstr>
      <vt:lpstr>Scaling of frad,bulk in IC-heated plasmas week 36</vt:lpstr>
      <vt:lpstr>USN/LNS comparison on 18/09</vt:lpstr>
      <vt:lpstr>Radiated power fraction on 31/07</vt:lpstr>
      <vt:lpstr>Divertor visible spectroscopy during ICRH</vt:lpstr>
      <vt:lpstr>WI brightness inner divertor: parametric variation</vt:lpstr>
      <vt:lpstr>WI brightness, outer divertor: parametric variation</vt:lpstr>
      <vt:lpstr>Main chamber W sources</vt:lpstr>
      <vt:lpstr>IC antenna limiter mainly reacts to local IC antenna</vt:lpstr>
      <vt:lpstr>WEST #55192</vt:lpstr>
      <vt:lpstr>LH-IC combination on IC limiters in C3b</vt:lpstr>
      <vt:lpstr>Présentation PowerPoint</vt:lpstr>
      <vt:lpstr>Présentation PowerPoint</vt:lpstr>
      <vt:lpstr>Issues with W at outer mid-plane on EAST </vt:lpstr>
      <vt:lpstr>Q4am, bon emplacement pour une antenne bas-Z</vt:lpstr>
      <vt:lpstr>Outlook</vt:lpstr>
      <vt:lpstr>SPARE</vt:lpstr>
      <vt:lpstr>Présentation PowerPoint</vt:lpstr>
      <vt:lpstr>Présentation PowerPoint</vt:lpstr>
      <vt:lpstr>L’ICRH, souvent « inutile » pendant C3b</vt:lpstr>
    </vt:vector>
  </TitlesOfParts>
  <Company>CEA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HILLAIRET Julien 218595</dc:creator>
  <cp:lastModifiedBy>HILLAIRET Julien 218595</cp:lastModifiedBy>
  <cp:revision>68</cp:revision>
  <cp:lastPrinted>2018-12-05T09:44:31Z</cp:lastPrinted>
  <dcterms:created xsi:type="dcterms:W3CDTF">2019-09-09T08:51:38Z</dcterms:created>
  <dcterms:modified xsi:type="dcterms:W3CDTF">2019-09-24T19:29:05Z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0x010100362F2A79C4BED747976EC3AD530384C1</vt:lpwstr>
  </property>
  <property fmtid="{D5CDD505-2E9C-101B-9397-08002B2CF9AE}" pid="3" name="I2ICODE">
    <vt:lpwstr>WEB</vt:lpwstr>
  </property>
  <property fmtid="{D5CDD505-2E9C-101B-9397-08002B2CF9AE}" pid="4" name="WebApplicationID">
    <vt:lpwstr>3f72b11a-dedf-47a1-b48a-dfd7b45017bd</vt:lpwstr>
  </property>
  <property fmtid="{D5CDD505-2E9C-101B-9397-08002B2CF9AE}" pid="5" name="I2ISITECODE">
    <vt:lpwstr/>
  </property>
</Properties>
</file>